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handoutMasterIdLst>
    <p:handoutMasterId r:id="rId36"/>
  </p:handoutMasterIdLst>
  <p:sldIdLst>
    <p:sldId id="262" r:id="rId2"/>
    <p:sldId id="392" r:id="rId3"/>
    <p:sldId id="707" r:id="rId4"/>
    <p:sldId id="710" r:id="rId5"/>
    <p:sldId id="711" r:id="rId6"/>
    <p:sldId id="766" r:id="rId7"/>
    <p:sldId id="768" r:id="rId8"/>
    <p:sldId id="769" r:id="rId9"/>
    <p:sldId id="770" r:id="rId10"/>
    <p:sldId id="771" r:id="rId11"/>
    <p:sldId id="772" r:id="rId12"/>
    <p:sldId id="773" r:id="rId13"/>
    <p:sldId id="774" r:id="rId14"/>
    <p:sldId id="775" r:id="rId15"/>
    <p:sldId id="776" r:id="rId16"/>
    <p:sldId id="777" r:id="rId17"/>
    <p:sldId id="778" r:id="rId18"/>
    <p:sldId id="779" r:id="rId19"/>
    <p:sldId id="780" r:id="rId20"/>
    <p:sldId id="781" r:id="rId21"/>
    <p:sldId id="783" r:id="rId22"/>
    <p:sldId id="794" r:id="rId23"/>
    <p:sldId id="792" r:id="rId24"/>
    <p:sldId id="793" r:id="rId25"/>
    <p:sldId id="782" r:id="rId26"/>
    <p:sldId id="784" r:id="rId27"/>
    <p:sldId id="787" r:id="rId28"/>
    <p:sldId id="789" r:id="rId29"/>
    <p:sldId id="795" r:id="rId30"/>
    <p:sldId id="786" r:id="rId31"/>
    <p:sldId id="790" r:id="rId32"/>
    <p:sldId id="788" r:id="rId33"/>
    <p:sldId id="791"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9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464"/>
    <a:srgbClr val="D9EDF9"/>
    <a:srgbClr val="7A7B7C"/>
    <a:srgbClr val="CA68D9"/>
    <a:srgbClr val="45B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30" autoAdjust="0"/>
    <p:restoredTop sz="86599" autoAdjust="0"/>
  </p:normalViewPr>
  <p:slideViewPr>
    <p:cSldViewPr snapToGrid="0" snapToObjects="1">
      <p:cViewPr varScale="1">
        <p:scale>
          <a:sx n="131" d="100"/>
          <a:sy n="131" d="100"/>
        </p:scale>
        <p:origin x="156" y="96"/>
      </p:cViewPr>
      <p:guideLst>
        <p:guide orient="horz" pos="1620"/>
        <p:guide pos="29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43D23-DA73-4644-A7C3-5ECB2A0FB27F}" type="datetimeFigureOut">
              <a:rPr lang="zh-CN" altLang="en-US" smtClean="0"/>
              <a:t>2021/11/8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888FD-3BBF-464E-BBB5-4839C322AB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8888FD-3BBF-464E-BBB5-4839C322ABBD}" type="slidenum">
              <a:rPr lang="zh-CN" altLang="en-US" smtClean="0"/>
              <a:t>1</a:t>
            </a:fld>
            <a:endParaRPr lang="zh-CN" altLang="en-US"/>
          </a:p>
        </p:txBody>
      </p:sp>
    </p:spTree>
    <p:extLst>
      <p:ext uri="{BB962C8B-B14F-4D97-AF65-F5344CB8AC3E}">
        <p14:creationId xmlns:p14="http://schemas.microsoft.com/office/powerpoint/2010/main" val="3169094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10</a:t>
            </a:fld>
            <a:endParaRPr lang="zh-CN" altLang="en-US"/>
          </a:p>
        </p:txBody>
      </p:sp>
    </p:spTree>
    <p:extLst>
      <p:ext uri="{BB962C8B-B14F-4D97-AF65-F5344CB8AC3E}">
        <p14:creationId xmlns:p14="http://schemas.microsoft.com/office/powerpoint/2010/main" val="1864301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11</a:t>
            </a:fld>
            <a:endParaRPr lang="zh-CN" altLang="en-US"/>
          </a:p>
        </p:txBody>
      </p:sp>
    </p:spTree>
    <p:extLst>
      <p:ext uri="{BB962C8B-B14F-4D97-AF65-F5344CB8AC3E}">
        <p14:creationId xmlns:p14="http://schemas.microsoft.com/office/powerpoint/2010/main" val="3042634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12</a:t>
            </a:fld>
            <a:endParaRPr lang="zh-CN" altLang="en-US"/>
          </a:p>
        </p:txBody>
      </p:sp>
    </p:spTree>
    <p:extLst>
      <p:ext uri="{BB962C8B-B14F-4D97-AF65-F5344CB8AC3E}">
        <p14:creationId xmlns:p14="http://schemas.microsoft.com/office/powerpoint/2010/main" val="342976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13</a:t>
            </a:fld>
            <a:endParaRPr lang="zh-CN" altLang="en-US"/>
          </a:p>
        </p:txBody>
      </p:sp>
    </p:spTree>
    <p:extLst>
      <p:ext uri="{BB962C8B-B14F-4D97-AF65-F5344CB8AC3E}">
        <p14:creationId xmlns:p14="http://schemas.microsoft.com/office/powerpoint/2010/main" val="201495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sBuffer</a:t>
            </a:r>
            <a:r>
              <a:rPr lang="zh-CN" altLang="en-US" dirty="0"/>
              <a:t>的支持问题：</a:t>
            </a:r>
            <a:r>
              <a:rPr lang="en-US" altLang="zh-CN" dirty="0"/>
              <a:t>https://zhuanlan.zhihu.com/p/68888365</a:t>
            </a:r>
          </a:p>
          <a:p>
            <a:r>
              <a:rPr lang="en-US" altLang="zh-CN" dirty="0" err="1"/>
              <a:t>sBuffer</a:t>
            </a:r>
            <a:r>
              <a:rPr lang="zh-CN" altLang="en-US" dirty="0"/>
              <a:t>还是需要改成</a:t>
            </a:r>
            <a:r>
              <a:rPr lang="en-US" altLang="zh-CN" dirty="0" err="1"/>
              <a:t>RenderTexture</a:t>
            </a:r>
            <a:r>
              <a:rPr lang="zh-CN" altLang="en-US" dirty="0"/>
              <a:t>的方式兼容性会更好</a:t>
            </a:r>
          </a:p>
        </p:txBody>
      </p:sp>
      <p:sp>
        <p:nvSpPr>
          <p:cNvPr id="4" name="灯片编号占位符 3"/>
          <p:cNvSpPr>
            <a:spLocks noGrp="1"/>
          </p:cNvSpPr>
          <p:nvPr>
            <p:ph type="sldNum" sz="quarter" idx="10"/>
          </p:nvPr>
        </p:nvSpPr>
        <p:spPr/>
        <p:txBody>
          <a:bodyPr/>
          <a:lstStyle/>
          <a:p>
            <a:fld id="{8C8888FD-3BBF-464E-BBB5-4839C322ABBD}" type="slidenum">
              <a:rPr lang="zh-CN" altLang="en-US" smtClean="0"/>
              <a:t>14</a:t>
            </a:fld>
            <a:endParaRPr lang="zh-CN" altLang="en-US"/>
          </a:p>
        </p:txBody>
      </p:sp>
    </p:spTree>
    <p:extLst>
      <p:ext uri="{BB962C8B-B14F-4D97-AF65-F5344CB8AC3E}">
        <p14:creationId xmlns:p14="http://schemas.microsoft.com/office/powerpoint/2010/main" val="3410403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15</a:t>
            </a:fld>
            <a:endParaRPr lang="zh-CN" altLang="en-US"/>
          </a:p>
        </p:txBody>
      </p:sp>
    </p:spTree>
    <p:extLst>
      <p:ext uri="{BB962C8B-B14F-4D97-AF65-F5344CB8AC3E}">
        <p14:creationId xmlns:p14="http://schemas.microsoft.com/office/powerpoint/2010/main" val="1544559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16</a:t>
            </a:fld>
            <a:endParaRPr lang="zh-CN" altLang="en-US"/>
          </a:p>
        </p:txBody>
      </p:sp>
    </p:spTree>
    <p:extLst>
      <p:ext uri="{BB962C8B-B14F-4D97-AF65-F5344CB8AC3E}">
        <p14:creationId xmlns:p14="http://schemas.microsoft.com/office/powerpoint/2010/main" val="287213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17</a:t>
            </a:fld>
            <a:endParaRPr lang="zh-CN" altLang="en-US"/>
          </a:p>
        </p:txBody>
      </p:sp>
    </p:spTree>
    <p:extLst>
      <p:ext uri="{BB962C8B-B14F-4D97-AF65-F5344CB8AC3E}">
        <p14:creationId xmlns:p14="http://schemas.microsoft.com/office/powerpoint/2010/main" val="2770219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18</a:t>
            </a:fld>
            <a:endParaRPr lang="zh-CN" altLang="en-US"/>
          </a:p>
        </p:txBody>
      </p:sp>
    </p:spTree>
    <p:extLst>
      <p:ext uri="{BB962C8B-B14F-4D97-AF65-F5344CB8AC3E}">
        <p14:creationId xmlns:p14="http://schemas.microsoft.com/office/powerpoint/2010/main" val="256309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19</a:t>
            </a:fld>
            <a:endParaRPr lang="zh-CN" altLang="en-US"/>
          </a:p>
        </p:txBody>
      </p:sp>
    </p:spTree>
    <p:extLst>
      <p:ext uri="{BB962C8B-B14F-4D97-AF65-F5344CB8AC3E}">
        <p14:creationId xmlns:p14="http://schemas.microsoft.com/office/powerpoint/2010/main" val="170765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20</a:t>
            </a:fld>
            <a:endParaRPr lang="zh-CN" altLang="en-US"/>
          </a:p>
        </p:txBody>
      </p:sp>
    </p:spTree>
    <p:extLst>
      <p:ext uri="{BB962C8B-B14F-4D97-AF65-F5344CB8AC3E}">
        <p14:creationId xmlns:p14="http://schemas.microsoft.com/office/powerpoint/2010/main" val="2632273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Font typeface="Arial" panose="020B0604020202020204" pitchFamily="34" charset="0"/>
              <a:buNone/>
            </a:pPr>
            <a:r>
              <a:rPr lang="en-US" altLang="zh-CN" dirty="0" err="1"/>
              <a:t>ddx</a:t>
            </a:r>
            <a:r>
              <a:rPr lang="zh-CN" altLang="en-US" dirty="0"/>
              <a:t>，</a:t>
            </a:r>
            <a:r>
              <a:rPr lang="en-US" altLang="zh-CN" dirty="0" err="1"/>
              <a:t>ddy</a:t>
            </a:r>
            <a:r>
              <a:rPr lang="zh-CN" altLang="en-US" dirty="0"/>
              <a:t>偏导函数的用途：</a:t>
            </a:r>
            <a:r>
              <a:rPr lang="zh-CN" altLang="en-US" b="0" i="0" dirty="0">
                <a:solidFill>
                  <a:srgbClr val="555555"/>
                </a:solidFill>
                <a:effectLst/>
                <a:latin typeface="Lato" panose="020B0604020202020204" pitchFamily="34" charset="0"/>
              </a:rPr>
              <a:t>确定采样时候使用哪个 </a:t>
            </a:r>
            <a:r>
              <a:rPr lang="en-US" altLang="zh-CN" b="0" i="0" dirty="0">
                <a:solidFill>
                  <a:srgbClr val="555555"/>
                </a:solidFill>
                <a:effectLst/>
                <a:latin typeface="Lato" panose="020B0604020202020204" pitchFamily="34" charset="0"/>
              </a:rPr>
              <a:t>Mipmapping</a:t>
            </a:r>
            <a:r>
              <a:rPr lang="zh-CN" altLang="en-US" b="0" i="0" dirty="0">
                <a:solidFill>
                  <a:srgbClr val="555555"/>
                </a:solidFill>
                <a:effectLst/>
                <a:latin typeface="Lato" panose="020B0604020202020204" pitchFamily="34" charset="0"/>
              </a:rPr>
              <a:t>、在</a:t>
            </a:r>
            <a:r>
              <a:rPr lang="en-US" altLang="zh-CN" b="0" i="0" dirty="0">
                <a:solidFill>
                  <a:srgbClr val="555555"/>
                </a:solidFill>
                <a:effectLst/>
                <a:latin typeface="Lato" panose="020B0604020202020204" pitchFamily="34" charset="0"/>
              </a:rPr>
              <a:t>fragment</a:t>
            </a:r>
            <a:r>
              <a:rPr lang="zh-CN" altLang="en-US" b="0" i="0" dirty="0">
                <a:solidFill>
                  <a:srgbClr val="555555"/>
                </a:solidFill>
                <a:effectLst/>
                <a:latin typeface="Lato" panose="020B0604020202020204" pitchFamily="34" charset="0"/>
              </a:rPr>
              <a:t>中求的法线、图片锐化等</a:t>
            </a:r>
          </a:p>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21</a:t>
            </a:fld>
            <a:endParaRPr lang="zh-CN" altLang="en-US"/>
          </a:p>
        </p:txBody>
      </p:sp>
    </p:spTree>
    <p:extLst>
      <p:ext uri="{BB962C8B-B14F-4D97-AF65-F5344CB8AC3E}">
        <p14:creationId xmlns:p14="http://schemas.microsoft.com/office/powerpoint/2010/main" val="3078725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22</a:t>
            </a:fld>
            <a:endParaRPr lang="zh-CN" altLang="en-US"/>
          </a:p>
        </p:txBody>
      </p:sp>
    </p:spTree>
    <p:extLst>
      <p:ext uri="{BB962C8B-B14F-4D97-AF65-F5344CB8AC3E}">
        <p14:creationId xmlns:p14="http://schemas.microsoft.com/office/powerpoint/2010/main" val="3758021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23</a:t>
            </a:fld>
            <a:endParaRPr lang="zh-CN" altLang="en-US"/>
          </a:p>
        </p:txBody>
      </p:sp>
    </p:spTree>
    <p:extLst>
      <p:ext uri="{BB962C8B-B14F-4D97-AF65-F5344CB8AC3E}">
        <p14:creationId xmlns:p14="http://schemas.microsoft.com/office/powerpoint/2010/main" val="2308872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24</a:t>
            </a:fld>
            <a:endParaRPr lang="zh-CN" altLang="en-US"/>
          </a:p>
        </p:txBody>
      </p:sp>
    </p:spTree>
    <p:extLst>
      <p:ext uri="{BB962C8B-B14F-4D97-AF65-F5344CB8AC3E}">
        <p14:creationId xmlns:p14="http://schemas.microsoft.com/office/powerpoint/2010/main" val="82496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25</a:t>
            </a:fld>
            <a:endParaRPr lang="zh-CN" altLang="en-US"/>
          </a:p>
        </p:txBody>
      </p:sp>
    </p:spTree>
    <p:extLst>
      <p:ext uri="{BB962C8B-B14F-4D97-AF65-F5344CB8AC3E}">
        <p14:creationId xmlns:p14="http://schemas.microsoft.com/office/powerpoint/2010/main" val="844304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26</a:t>
            </a:fld>
            <a:endParaRPr lang="zh-CN" altLang="en-US"/>
          </a:p>
        </p:txBody>
      </p:sp>
    </p:spTree>
    <p:extLst>
      <p:ext uri="{BB962C8B-B14F-4D97-AF65-F5344CB8AC3E}">
        <p14:creationId xmlns:p14="http://schemas.microsoft.com/office/powerpoint/2010/main" val="986114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27</a:t>
            </a:fld>
            <a:endParaRPr lang="zh-CN" altLang="en-US"/>
          </a:p>
        </p:txBody>
      </p:sp>
    </p:spTree>
    <p:extLst>
      <p:ext uri="{BB962C8B-B14F-4D97-AF65-F5344CB8AC3E}">
        <p14:creationId xmlns:p14="http://schemas.microsoft.com/office/powerpoint/2010/main" val="1957528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28</a:t>
            </a:fld>
            <a:endParaRPr lang="zh-CN" altLang="en-US"/>
          </a:p>
        </p:txBody>
      </p:sp>
    </p:spTree>
    <p:extLst>
      <p:ext uri="{BB962C8B-B14F-4D97-AF65-F5344CB8AC3E}">
        <p14:creationId xmlns:p14="http://schemas.microsoft.com/office/powerpoint/2010/main" val="3667616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29</a:t>
            </a:fld>
            <a:endParaRPr lang="zh-CN" altLang="en-US"/>
          </a:p>
        </p:txBody>
      </p:sp>
    </p:spTree>
    <p:extLst>
      <p:ext uri="{BB962C8B-B14F-4D97-AF65-F5344CB8AC3E}">
        <p14:creationId xmlns:p14="http://schemas.microsoft.com/office/powerpoint/2010/main" val="987664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30</a:t>
            </a:fld>
            <a:endParaRPr lang="zh-CN" altLang="en-US"/>
          </a:p>
        </p:txBody>
      </p:sp>
    </p:spTree>
    <p:extLst>
      <p:ext uri="{BB962C8B-B14F-4D97-AF65-F5344CB8AC3E}">
        <p14:creationId xmlns:p14="http://schemas.microsoft.com/office/powerpoint/2010/main" val="2824134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31</a:t>
            </a:fld>
            <a:endParaRPr lang="zh-CN" altLang="en-US"/>
          </a:p>
        </p:txBody>
      </p:sp>
    </p:spTree>
    <p:extLst>
      <p:ext uri="{BB962C8B-B14F-4D97-AF65-F5344CB8AC3E}">
        <p14:creationId xmlns:p14="http://schemas.microsoft.com/office/powerpoint/2010/main" val="2230344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32</a:t>
            </a:fld>
            <a:endParaRPr lang="zh-CN" altLang="en-US"/>
          </a:p>
        </p:txBody>
      </p:sp>
    </p:spTree>
    <p:extLst>
      <p:ext uri="{BB962C8B-B14F-4D97-AF65-F5344CB8AC3E}">
        <p14:creationId xmlns:p14="http://schemas.microsoft.com/office/powerpoint/2010/main" val="2601531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33</a:t>
            </a:fld>
            <a:endParaRPr lang="zh-CN" altLang="en-US"/>
          </a:p>
        </p:txBody>
      </p:sp>
    </p:spTree>
    <p:extLst>
      <p:ext uri="{BB962C8B-B14F-4D97-AF65-F5344CB8AC3E}">
        <p14:creationId xmlns:p14="http://schemas.microsoft.com/office/powerpoint/2010/main" val="2350052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https://docs.microsoft.com/en-us/windows/win32/direct3dhlsl/sm5-attributes-numthreads</a:t>
            </a:r>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6</a:t>
            </a:fld>
            <a:endParaRPr lang="zh-CN" altLang="en-US"/>
          </a:p>
        </p:txBody>
      </p:sp>
    </p:spTree>
    <p:extLst>
      <p:ext uri="{BB962C8B-B14F-4D97-AF65-F5344CB8AC3E}">
        <p14:creationId xmlns:p14="http://schemas.microsoft.com/office/powerpoint/2010/main" val="374986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8000"/>
                </a:solidFill>
                <a:latin typeface="新宋体" panose="02010609030101010101" pitchFamily="49" charset="-122"/>
                <a:ea typeface="新宋体" panose="02010609030101010101" pitchFamily="49" charset="-122"/>
              </a:rPr>
              <a:t>除了</a:t>
            </a:r>
            <a:r>
              <a:rPr lang="en-US" altLang="zh-CN" sz="1800" dirty="0" err="1">
                <a:solidFill>
                  <a:srgbClr val="008000"/>
                </a:solidFill>
                <a:latin typeface="新宋体" panose="02010609030101010101" pitchFamily="49" charset="-122"/>
                <a:ea typeface="新宋体" panose="02010609030101010101" pitchFamily="49" charset="-122"/>
              </a:rPr>
              <a:t>RenderTexture</a:t>
            </a:r>
            <a:r>
              <a:rPr lang="zh-CN" altLang="en-US" sz="1800" dirty="0">
                <a:solidFill>
                  <a:srgbClr val="008000"/>
                </a:solidFill>
                <a:latin typeface="新宋体" panose="02010609030101010101" pitchFamily="49" charset="-122"/>
                <a:ea typeface="新宋体" panose="02010609030101010101" pitchFamily="49" charset="-122"/>
              </a:rPr>
              <a:t>，</a:t>
            </a:r>
            <a:r>
              <a:rPr lang="en-US" altLang="zh-CN" sz="1800" dirty="0">
                <a:solidFill>
                  <a:srgbClr val="008000"/>
                </a:solidFill>
                <a:latin typeface="新宋体" panose="02010609030101010101" pitchFamily="49" charset="-122"/>
                <a:ea typeface="新宋体" panose="02010609030101010101" pitchFamily="49" charset="-122"/>
              </a:rPr>
              <a:t>ComputeBuffer</a:t>
            </a:r>
            <a:r>
              <a:rPr lang="zh-CN" altLang="en-US" sz="1800" dirty="0">
                <a:solidFill>
                  <a:srgbClr val="008000"/>
                </a:solidFill>
                <a:latin typeface="新宋体" panose="02010609030101010101" pitchFamily="49" charset="-122"/>
                <a:ea typeface="新宋体" panose="02010609030101010101" pitchFamily="49" charset="-122"/>
              </a:rPr>
              <a:t>也是</a:t>
            </a:r>
            <a:r>
              <a:rPr lang="en-US" altLang="zh-CN" sz="1800" dirty="0">
                <a:solidFill>
                  <a:srgbClr val="008000"/>
                </a:solidFill>
                <a:latin typeface="新宋体" panose="02010609030101010101" pitchFamily="49" charset="-122"/>
                <a:ea typeface="新宋体" panose="02010609030101010101" pitchFamily="49" charset="-122"/>
              </a:rPr>
              <a:t>CS</a:t>
            </a:r>
            <a:r>
              <a:rPr lang="zh-CN" altLang="en-US" sz="1800" dirty="0">
                <a:solidFill>
                  <a:srgbClr val="008000"/>
                </a:solidFill>
                <a:latin typeface="新宋体" panose="02010609030101010101" pitchFamily="49" charset="-122"/>
                <a:ea typeface="新宋体" panose="02010609030101010101" pitchFamily="49" charset="-122"/>
              </a:rPr>
              <a:t>的主要数据结构</a:t>
            </a:r>
            <a:endParaRPr lang="en-US" altLang="zh-CN" sz="1800" dirty="0">
              <a:solidFill>
                <a:srgbClr val="008000"/>
              </a:solidFill>
              <a:latin typeface="新宋体" panose="02010609030101010101" pitchFamily="49" charset="-122"/>
              <a:ea typeface="新宋体" panose="02010609030101010101" pitchFamily="49" charset="-122"/>
            </a:endParaRPr>
          </a:p>
          <a:p>
            <a:r>
              <a:rPr lang="en-US" altLang="zh-CN" sz="1800" dirty="0">
                <a:solidFill>
                  <a:srgbClr val="008000"/>
                </a:solidFill>
                <a:latin typeface="新宋体" panose="02010609030101010101" pitchFamily="49" charset="-122"/>
                <a:ea typeface="新宋体" panose="02010609030101010101" pitchFamily="49" charset="-122"/>
              </a:rPr>
              <a:t>MSDN ComputeBuffer</a:t>
            </a:r>
            <a:r>
              <a:rPr lang="zh-CN" altLang="en-US" sz="1800" dirty="0">
                <a:solidFill>
                  <a:srgbClr val="008000"/>
                </a:solidFill>
                <a:latin typeface="新宋体" panose="02010609030101010101" pitchFamily="49" charset="-122"/>
                <a:ea typeface="新宋体" panose="02010609030101010101" pitchFamily="49" charset="-122"/>
              </a:rPr>
              <a:t>文档：</a:t>
            </a:r>
            <a:r>
              <a:rPr lang="en-US" altLang="zh-CN" sz="1800" dirty="0">
                <a:solidFill>
                  <a:srgbClr val="008000"/>
                </a:solidFill>
                <a:latin typeface="新宋体" panose="02010609030101010101" pitchFamily="49" charset="-122"/>
                <a:ea typeface="新宋体" panose="02010609030101010101" pitchFamily="49" charset="-122"/>
              </a:rPr>
              <a:t>https://docs.microsoft.com/en-us/windows/win32/direct3d11/direct3d-11-advanced-stages-cs-resources</a:t>
            </a:r>
          </a:p>
          <a:p>
            <a:r>
              <a:rPr lang="en-US" altLang="zh-CN" sz="1800" dirty="0">
                <a:solidFill>
                  <a:srgbClr val="008000"/>
                </a:solidFill>
                <a:latin typeface="新宋体" panose="02010609030101010101" pitchFamily="49" charset="-122"/>
                <a:ea typeface="新宋体" panose="02010609030101010101" pitchFamily="49" charset="-122"/>
              </a:rPr>
              <a:t>Constant Buffer vs Structured Buffer</a:t>
            </a:r>
            <a:r>
              <a:rPr lang="zh-CN" altLang="en-US" sz="1800" dirty="0">
                <a:solidFill>
                  <a:srgbClr val="008000"/>
                </a:solidFill>
                <a:latin typeface="新宋体" panose="02010609030101010101" pitchFamily="49" charset="-122"/>
                <a:ea typeface="新宋体" panose="02010609030101010101" pitchFamily="49" charset="-122"/>
              </a:rPr>
              <a:t>：</a:t>
            </a:r>
            <a:r>
              <a:rPr lang="en-US" altLang="zh-CN" sz="1800" dirty="0">
                <a:solidFill>
                  <a:srgbClr val="008000"/>
                </a:solidFill>
                <a:latin typeface="新宋体" panose="02010609030101010101" pitchFamily="49" charset="-122"/>
                <a:ea typeface="新宋体" panose="02010609030101010101" pitchFamily="49" charset="-122"/>
              </a:rPr>
              <a:t>https://www.gamedev.net/forums/topic/624529-structured-buffers-vs-constant-buffers/</a:t>
            </a:r>
          </a:p>
          <a:p>
            <a:r>
              <a:rPr lang="en-US" altLang="zh-CN" dirty="0" err="1"/>
              <a:t>Graphics.DrawMeshInstancedIndirect</a:t>
            </a:r>
            <a:r>
              <a:rPr lang="zh-CN" altLang="en-US" dirty="0"/>
              <a:t>：</a:t>
            </a:r>
            <a:r>
              <a:rPr lang="en-US" altLang="zh-CN" dirty="0"/>
              <a:t>https://docs.unity3d.com/ScriptReference/Graphics.DrawMeshInstancedIndirect.html</a:t>
            </a:r>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7</a:t>
            </a:fld>
            <a:endParaRPr lang="zh-CN" altLang="en-US"/>
          </a:p>
        </p:txBody>
      </p:sp>
    </p:spTree>
    <p:extLst>
      <p:ext uri="{BB962C8B-B14F-4D97-AF65-F5344CB8AC3E}">
        <p14:creationId xmlns:p14="http://schemas.microsoft.com/office/powerpoint/2010/main" val="4084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8</a:t>
            </a:fld>
            <a:endParaRPr lang="zh-CN" altLang="en-US"/>
          </a:p>
        </p:txBody>
      </p:sp>
    </p:spTree>
    <p:extLst>
      <p:ext uri="{BB962C8B-B14F-4D97-AF65-F5344CB8AC3E}">
        <p14:creationId xmlns:p14="http://schemas.microsoft.com/office/powerpoint/2010/main" val="3850330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9</a:t>
            </a:fld>
            <a:endParaRPr lang="zh-CN" altLang="en-US"/>
          </a:p>
        </p:txBody>
      </p:sp>
    </p:spTree>
    <p:extLst>
      <p:ext uri="{BB962C8B-B14F-4D97-AF65-F5344CB8AC3E}">
        <p14:creationId xmlns:p14="http://schemas.microsoft.com/office/powerpoint/2010/main" val="3672650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矩形 3"/>
          <p:cNvSpPr/>
          <p:nvPr userDrawn="1"/>
        </p:nvSpPr>
        <p:spPr>
          <a:xfrm>
            <a:off x="0" y="-8111"/>
            <a:ext cx="9144000" cy="4349568"/>
          </a:xfrm>
          <a:prstGeom prst="rect">
            <a:avLst/>
          </a:prstGeom>
          <a:solidFill>
            <a:srgbClr val="0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08119" y="247855"/>
            <a:ext cx="1127760" cy="1127760"/>
          </a:xfrm>
          <a:prstGeom prst="rect">
            <a:avLst/>
          </a:prstGeom>
        </p:spPr>
      </p:pic>
      <p:sp>
        <p:nvSpPr>
          <p:cNvPr id="8" name="文本占位符 7"/>
          <p:cNvSpPr>
            <a:spLocks noGrp="1"/>
          </p:cNvSpPr>
          <p:nvPr>
            <p:ph type="body" sz="quarter" idx="10" hasCustomPrompt="1"/>
          </p:nvPr>
        </p:nvSpPr>
        <p:spPr>
          <a:xfrm>
            <a:off x="1527260" y="1482617"/>
            <a:ext cx="6089477" cy="1387366"/>
          </a:xfrm>
          <a:prstGeom prst="rect">
            <a:avLst/>
          </a:prstGeom>
        </p:spPr>
        <p:txBody>
          <a:bodyPr anchor="ctr"/>
          <a:lstStyle>
            <a:lvl1pPr algn="ctr">
              <a:buNone/>
              <a:defRPr sz="4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kumimoji="1" lang="zh-CN" altLang="en-US" dirty="0"/>
              <a:t>演讲标题</a:t>
            </a:r>
          </a:p>
        </p:txBody>
      </p:sp>
      <p:sp>
        <p:nvSpPr>
          <p:cNvPr id="11" name="文本占位符 7"/>
          <p:cNvSpPr>
            <a:spLocks noGrp="1"/>
          </p:cNvSpPr>
          <p:nvPr>
            <p:ph type="body" sz="quarter" idx="11" hasCustomPrompt="1"/>
          </p:nvPr>
        </p:nvSpPr>
        <p:spPr>
          <a:xfrm>
            <a:off x="2013744" y="3577419"/>
            <a:ext cx="5116512" cy="261610"/>
          </a:xfrm>
          <a:prstGeom prst="rect">
            <a:avLst/>
          </a:prstGeom>
        </p:spPr>
        <p:txBody>
          <a:bodyPr anchor="ctr"/>
          <a:lstStyle>
            <a:lvl1pPr algn="ctr">
              <a:buNone/>
              <a:defRPr sz="1400" b="0" i="0">
                <a:solidFill>
                  <a:schemeClr val="bg1"/>
                </a:solidFill>
                <a:latin typeface="Source Han Sans CN Medium" panose="020B0500000000000000" pitchFamily="34" charset="-128"/>
                <a:ea typeface="Source Han Sans CN Medium" panose="020B0500000000000000" pitchFamily="34" charset="-128"/>
              </a:defRPr>
            </a:lvl1pPr>
          </a:lstStyle>
          <a:p>
            <a:pPr lvl="0"/>
            <a:r>
              <a:rPr kumimoji="1" lang="zh-CN" altLang="en-US" dirty="0"/>
              <a:t>演讲者</a:t>
            </a:r>
          </a:p>
        </p:txBody>
      </p:sp>
      <p:sp>
        <p:nvSpPr>
          <p:cNvPr id="9" name="文本框 8"/>
          <p:cNvSpPr txBox="1"/>
          <p:nvPr userDrawn="1"/>
        </p:nvSpPr>
        <p:spPr>
          <a:xfrm>
            <a:off x="2013744" y="4605675"/>
            <a:ext cx="5116512" cy="261610"/>
          </a:xfrm>
          <a:prstGeom prst="rect">
            <a:avLst/>
          </a:prstGeom>
          <a:noFill/>
        </p:spPr>
        <p:txBody>
          <a:bodyPr wrap="square" rtlCol="0" anchor="ctr">
            <a:spAutoFit/>
          </a:bodyPr>
          <a:lstStyle/>
          <a:p>
            <a:pPr algn="ctr"/>
            <a:r>
              <a:rPr kumimoji="1" lang="zh-CN" altLang="en-US" sz="1100" b="0" i="0" dirty="0">
                <a:solidFill>
                  <a:schemeClr val="tx1">
                    <a:lumMod val="65000"/>
                    <a:lumOff val="35000"/>
                  </a:schemeClr>
                </a:solidFill>
                <a:latin typeface="Source Han Sans CN Light" panose="020B0300000000000000" pitchFamily="34" charset="-128"/>
                <a:ea typeface="Source Han Sans CN Light" panose="020B0300000000000000" pitchFamily="34" charset="-128"/>
              </a:rPr>
              <a:t>侑虎科技（上海）有限公司</a:t>
            </a:r>
          </a:p>
        </p:txBody>
      </p:sp>
      <p:sp>
        <p:nvSpPr>
          <p:cNvPr id="13" name="文本占位符 7"/>
          <p:cNvSpPr>
            <a:spLocks noGrp="1"/>
          </p:cNvSpPr>
          <p:nvPr>
            <p:ph type="body" sz="quarter" idx="12" hasCustomPrompt="1"/>
          </p:nvPr>
        </p:nvSpPr>
        <p:spPr>
          <a:xfrm>
            <a:off x="2013744" y="3853729"/>
            <a:ext cx="5116512" cy="261610"/>
          </a:xfrm>
          <a:prstGeom prst="rect">
            <a:avLst/>
          </a:prstGeom>
        </p:spPr>
        <p:txBody>
          <a:bodyPr anchor="ctr"/>
          <a:lstStyle>
            <a:lvl1pPr algn="ctr">
              <a:buNone/>
              <a:defRPr sz="1400" b="0" i="0">
                <a:solidFill>
                  <a:schemeClr val="bg1"/>
                </a:solidFill>
                <a:latin typeface="Source Han Sans CN Light" panose="020B0300000000000000" pitchFamily="34" charset="-128"/>
                <a:ea typeface="Source Han Sans CN Light" panose="020B0300000000000000" pitchFamily="34" charset="-128"/>
              </a:defRPr>
            </a:lvl1pPr>
          </a:lstStyle>
          <a:p>
            <a:pPr lvl="0"/>
            <a:r>
              <a:rPr kumimoji="1" lang="en-US" altLang="zh-CN" dirty="0"/>
              <a:t>2020.10.11</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457200" y="205979"/>
            <a:ext cx="8229600" cy="857250"/>
          </a:xfrm>
          <a:prstGeom prst="rect">
            <a:avLst/>
          </a:prstGeom>
        </p:spPr>
        <p:txBody>
          <a:bodyPr anchor="ctr"/>
          <a:lstStyle>
            <a:lvl1pPr>
              <a:defRPr sz="3600">
                <a:solidFill>
                  <a:schemeClr val="tx2">
                    <a:lumMod val="75000"/>
                  </a:schemeClr>
                </a:solidFill>
                <a:latin typeface="Source Han Sans CN" panose="020B0500000000000000" pitchFamily="34" charset="-128"/>
                <a:ea typeface="Source Han Sans CN" panose="020B0500000000000000" pitchFamily="34" charset="-128"/>
              </a:defRPr>
            </a:lvl1pPr>
          </a:lstStyle>
          <a:p>
            <a:pPr algn="l"/>
            <a:r>
              <a:rPr lang="zh-CN" altLang="en-US" dirty="0"/>
              <a:t>标题</a:t>
            </a:r>
          </a:p>
        </p:txBody>
      </p:sp>
      <p:sp>
        <p:nvSpPr>
          <p:cNvPr id="9" name="内容占位符 2"/>
          <p:cNvSpPr>
            <a:spLocks noGrp="1"/>
          </p:cNvSpPr>
          <p:nvPr>
            <p:ph idx="1" hasCustomPrompt="1"/>
          </p:nvPr>
        </p:nvSpPr>
        <p:spPr>
          <a:xfrm>
            <a:off x="457200" y="1200151"/>
            <a:ext cx="8229600" cy="3394472"/>
          </a:xfrm>
          <a:prstGeom prst="rect">
            <a:avLst/>
          </a:prstGeom>
        </p:spPr>
        <p:txBody>
          <a:bodyPr/>
          <a:lstStyle>
            <a:lvl1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1pPr>
            <a:lvl2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2pPr>
            <a:lvl3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3pPr>
            <a:lvl4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4pPr>
          </a:lstStyle>
          <a:p>
            <a:r>
              <a:rPr lang="zh-CN" altLang="en-US" dirty="0"/>
              <a:t>主体</a:t>
            </a:r>
            <a:endParaRPr lang="en-US" altLang="zh-CN" dirty="0"/>
          </a:p>
          <a:p>
            <a:pPr lvl="1"/>
            <a:r>
              <a:rPr lang="zh-CN" altLang="en-US" dirty="0">
                <a:latin typeface="微软雅黑 Light" panose="020B0502040204020203" pitchFamily="34" charset="-122"/>
                <a:ea typeface="微软雅黑 Light" panose="020B0502040204020203" pitchFamily="34" charset="-122"/>
              </a:rPr>
              <a:t>一级</a:t>
            </a:r>
            <a:endParaRPr lang="en-US" altLang="zh-CN" dirty="0">
              <a:latin typeface="微软雅黑 Light" panose="020B0502040204020203" pitchFamily="34" charset="-122"/>
              <a:ea typeface="微软雅黑 Light" panose="020B0502040204020203" pitchFamily="34" charset="-122"/>
            </a:endParaRPr>
          </a:p>
          <a:p>
            <a:pPr lvl="2"/>
            <a:r>
              <a:rPr lang="zh-CN" altLang="en-US" dirty="0">
                <a:latin typeface="微软雅黑 Light" panose="020B0502040204020203" pitchFamily="34" charset="-122"/>
                <a:ea typeface="微软雅黑 Light" panose="020B0502040204020203" pitchFamily="34" charset="-122"/>
              </a:rPr>
              <a:t>二级</a:t>
            </a:r>
            <a:endParaRPr lang="en-US" altLang="zh-CN" dirty="0">
              <a:latin typeface="微软雅黑 Light" panose="020B0502040204020203" pitchFamily="34" charset="-122"/>
              <a:ea typeface="微软雅黑 Light" panose="020B0502040204020203" pitchFamily="34" charset="-122"/>
            </a:endParaRPr>
          </a:p>
          <a:p>
            <a:pPr lvl="3"/>
            <a:r>
              <a:rPr lang="zh-CN" altLang="en-US" dirty="0">
                <a:latin typeface="微软雅黑 Light" panose="020B0502040204020203" pitchFamily="34" charset="-122"/>
                <a:ea typeface="微软雅黑 Light" panose="020B0502040204020203" pitchFamily="34" charset="-122"/>
              </a:rPr>
              <a:t>三级</a:t>
            </a:r>
            <a:endParaRPr lang="zh-CN" altLang="en-US" dirty="0"/>
          </a:p>
        </p:txBody>
      </p:sp>
      <p:pic>
        <p:nvPicPr>
          <p:cNvPr id="11" name="Picture 10" descr="logo_white_version_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35933">
            <a:off x="8581270" y="4800193"/>
            <a:ext cx="562730" cy="125051"/>
          </a:xfrm>
          <a:prstGeom prst="rect">
            <a:avLst/>
          </a:prstGeom>
        </p:spPr>
      </p:pic>
      <p:sp>
        <p:nvSpPr>
          <p:cNvPr id="2" name="直角三角形 1"/>
          <p:cNvSpPr/>
          <p:nvPr userDrawn="1"/>
        </p:nvSpPr>
        <p:spPr>
          <a:xfrm rot="16200000">
            <a:off x="8424000" y="4423500"/>
            <a:ext cx="720000" cy="720000"/>
          </a:xfrm>
          <a:prstGeom prst="rtTriangle">
            <a:avLst/>
          </a:prstGeom>
          <a:solidFill>
            <a:srgbClr val="0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700000">
            <a:off x="8591226" y="4582409"/>
            <a:ext cx="567533" cy="567533"/>
          </a:xfrm>
          <a:prstGeom prst="rect">
            <a:avLst/>
          </a:prstGeom>
        </p:spPr>
      </p:pic>
      <p:sp>
        <p:nvSpPr>
          <p:cNvPr id="4" name="矩形 3"/>
          <p:cNvSpPr/>
          <p:nvPr userDrawn="1"/>
        </p:nvSpPr>
        <p:spPr>
          <a:xfrm>
            <a:off x="539750" y="1022508"/>
            <a:ext cx="720000" cy="36000"/>
          </a:xfrm>
          <a:prstGeom prst="rect">
            <a:avLst/>
          </a:prstGeom>
          <a:solidFill>
            <a:srgbClr val="0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0885E5-6135-3B4C-B057-AA9790F1564A}"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27763-A4A0-E84B-BFF0-D06E796BDEB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ight Triangle 6"/>
          <p:cNvSpPr/>
          <p:nvPr userDrawn="1"/>
        </p:nvSpPr>
        <p:spPr>
          <a:xfrm rot="16200000">
            <a:off x="8352620" y="4352121"/>
            <a:ext cx="804005" cy="804155"/>
          </a:xfrm>
          <a:prstGeom prst="rtTriangle">
            <a:avLst/>
          </a:prstGeom>
          <a:blipFill rotWithShape="1">
            <a:blip r:embed="rId2"/>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Light" panose="020B0502040204020203" pitchFamily="34" charset="-122"/>
              <a:ea typeface="微软雅黑 Light" panose="020B0502040204020203" pitchFamily="34" charset="-122"/>
            </a:endParaRPr>
          </a:p>
        </p:txBody>
      </p:sp>
      <p:sp>
        <p:nvSpPr>
          <p:cNvPr id="8" name="标题 1"/>
          <p:cNvSpPr>
            <a:spLocks noGrp="1"/>
          </p:cNvSpPr>
          <p:nvPr>
            <p:ph type="title" hasCustomPrompt="1"/>
          </p:nvPr>
        </p:nvSpPr>
        <p:spPr>
          <a:xfrm>
            <a:off x="457200" y="205979"/>
            <a:ext cx="8229600" cy="857250"/>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pPr algn="l"/>
            <a:r>
              <a:rPr lang="zh-CN" altLang="en-US" dirty="0"/>
              <a:t>标题</a:t>
            </a:r>
          </a:p>
        </p:txBody>
      </p:sp>
      <p:sp>
        <p:nvSpPr>
          <p:cNvPr id="9" name="内容占位符 2"/>
          <p:cNvSpPr>
            <a:spLocks noGrp="1"/>
          </p:cNvSpPr>
          <p:nvPr>
            <p:ph idx="1" hasCustomPrompt="1"/>
          </p:nvPr>
        </p:nvSpPr>
        <p:spPr>
          <a:xfrm>
            <a:off x="457200" y="1200151"/>
            <a:ext cx="8229600" cy="3394472"/>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stStyle>
          <a:p>
            <a:r>
              <a:rPr lang="zh-CN" altLang="en-US" dirty="0"/>
              <a:t>主体</a:t>
            </a:r>
            <a:endParaRPr lang="en-US" altLang="zh-CN" dirty="0"/>
          </a:p>
          <a:p>
            <a:pPr lvl="1"/>
            <a:r>
              <a:rPr lang="zh-CN" altLang="en-US" dirty="0">
                <a:latin typeface="微软雅黑 Light" panose="020B0502040204020203" pitchFamily="34" charset="-122"/>
                <a:ea typeface="微软雅黑 Light" panose="020B0502040204020203" pitchFamily="34" charset="-122"/>
              </a:rPr>
              <a:t>一级</a:t>
            </a:r>
            <a:endParaRPr lang="en-US" altLang="zh-CN" dirty="0">
              <a:latin typeface="微软雅黑 Light" panose="020B0502040204020203" pitchFamily="34" charset="-122"/>
              <a:ea typeface="微软雅黑 Light" panose="020B0502040204020203" pitchFamily="34" charset="-122"/>
            </a:endParaRPr>
          </a:p>
          <a:p>
            <a:pPr lvl="2"/>
            <a:r>
              <a:rPr lang="zh-CN" altLang="en-US" dirty="0">
                <a:latin typeface="微软雅黑 Light" panose="020B0502040204020203" pitchFamily="34" charset="-122"/>
                <a:ea typeface="微软雅黑 Light" panose="020B0502040204020203" pitchFamily="34" charset="-122"/>
              </a:rPr>
              <a:t>二级</a:t>
            </a:r>
            <a:endParaRPr lang="en-US" altLang="zh-CN" dirty="0">
              <a:latin typeface="微软雅黑 Light" panose="020B0502040204020203" pitchFamily="34" charset="-122"/>
              <a:ea typeface="微软雅黑 Light" panose="020B0502040204020203" pitchFamily="34" charset="-122"/>
            </a:endParaRPr>
          </a:p>
          <a:p>
            <a:pPr lvl="3"/>
            <a:r>
              <a:rPr lang="zh-CN" altLang="en-US" dirty="0">
                <a:latin typeface="微软雅黑 Light" panose="020B0502040204020203" pitchFamily="34" charset="-122"/>
                <a:ea typeface="微软雅黑 Light" panose="020B0502040204020203" pitchFamily="34" charset="-122"/>
              </a:rPr>
              <a:t>三级</a:t>
            </a:r>
            <a:endParaRPr lang="zh-CN" altLang="en-US" dirty="0"/>
          </a:p>
        </p:txBody>
      </p:sp>
      <p:pic>
        <p:nvPicPr>
          <p:cNvPr id="10" name="Picture 9" descr="colo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976803"/>
            <a:ext cx="9144000" cy="48839"/>
          </a:xfrm>
          <a:prstGeom prst="rect">
            <a:avLst/>
          </a:prstGeom>
        </p:spPr>
      </p:pic>
      <p:pic>
        <p:nvPicPr>
          <p:cNvPr id="11" name="Picture 10" descr="logo_white_version_smal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8935933">
            <a:off x="8581270" y="4800193"/>
            <a:ext cx="562730" cy="12505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0A50AE7-9953-DF4A-B479-3FCCF49F5A6F}" type="datetimeFigureOut">
              <a:rPr lang="en-US" smtClean="0"/>
              <a:t>11/8/2021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012BB9A-30E5-DC4D-BD09-C26E4B22807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457200" rtl="0" eaLnBrk="1" latinLnBrk="0" hangingPunct="1">
        <a:spcBef>
          <a:spcPct val="0"/>
        </a:spcBef>
        <a:buNone/>
        <a:defRPr sz="4400" kern="1200">
          <a:solidFill>
            <a:schemeClr val="tx1"/>
          </a:solidFill>
          <a:latin typeface="Source Han Sans CN" panose="020B0500000000000000" pitchFamily="34" charset="-128"/>
          <a:ea typeface="Source Han Sans CN" panose="020B0500000000000000" pitchFamily="34" charset="-128"/>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Source Han Sans CN" panose="020B0500000000000000" pitchFamily="34" charset="-128"/>
          <a:ea typeface="Source Han Sans CN" panose="020B0500000000000000" pitchFamily="34" charset="-128"/>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ource Han Sans CN" panose="020B0500000000000000" pitchFamily="34" charset="-128"/>
          <a:ea typeface="Source Han Sans CN" panose="020B0500000000000000" pitchFamily="34" charset="-128"/>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ource Han Sans CN" panose="020B0500000000000000" pitchFamily="34" charset="-128"/>
          <a:ea typeface="Source Han Sans CN" panose="020B0500000000000000" pitchFamily="34" charset="-128"/>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ource Han Sans CN" panose="020B0500000000000000" pitchFamily="34" charset="-128"/>
          <a:ea typeface="Source Han Sans CN" panose="020B0500000000000000" pitchFamily="34" charset="-128"/>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ource Han Sans CN" panose="020B0500000000000000" pitchFamily="34" charset="-128"/>
          <a:ea typeface="Source Han Sans CN" panose="020B0500000000000000"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zhuanlan.zhihu.com/p/6888836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docs.unity3d.com/ScriptReference/Rendering.CommandBuffer.html" TargetMode="External"/><Relationship Id="rId4" Type="http://schemas.openxmlformats.org/officeDocument/2006/relationships/hyperlink" Target="https://docs.unity3d.com/ScriptReference/Rendering.CameraEvent.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en-US" altLang="zh-CN" sz="3600" dirty="0">
                <a:latin typeface="宋体" panose="02010600030101010101" pitchFamily="2" charset="-122"/>
                <a:ea typeface="宋体" panose="02010600030101010101" pitchFamily="2" charset="-122"/>
              </a:rPr>
              <a:t>GPU Driven</a:t>
            </a:r>
            <a:r>
              <a:rPr kumimoji="1" lang="zh-CN" altLang="en-US" sz="3600" dirty="0">
                <a:latin typeface="宋体" panose="02010600030101010101" pitchFamily="2" charset="-122"/>
                <a:ea typeface="宋体" panose="02010600030101010101" pitchFamily="2" charset="-122"/>
              </a:rPr>
              <a:t>解决方案</a:t>
            </a:r>
          </a:p>
        </p:txBody>
      </p:sp>
      <p:sp>
        <p:nvSpPr>
          <p:cNvPr id="5" name="文本占位符 4"/>
          <p:cNvSpPr>
            <a:spLocks noGrp="1"/>
          </p:cNvSpPr>
          <p:nvPr>
            <p:ph type="body" sz="quarter" idx="11"/>
          </p:nvPr>
        </p:nvSpPr>
        <p:spPr/>
        <p:txBody>
          <a:bodyPr>
            <a:normAutofit fontScale="87500" lnSpcReduction="10000"/>
          </a:bodyPr>
          <a:lstStyle/>
          <a:p>
            <a:r>
              <a:rPr lang="zh-CN" altLang="en-US" dirty="0">
                <a:latin typeface="宋体" panose="02010600030101010101" pitchFamily="2" charset="-122"/>
                <a:ea typeface="宋体" panose="02010600030101010101" pitchFamily="2" charset="-122"/>
              </a:rPr>
              <a:t>讲师姓名</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张飞</a:t>
            </a:r>
          </a:p>
        </p:txBody>
      </p:sp>
      <p:sp>
        <p:nvSpPr>
          <p:cNvPr id="7" name="文本占位符 6"/>
          <p:cNvSpPr>
            <a:spLocks noGrp="1"/>
          </p:cNvSpPr>
          <p:nvPr>
            <p:ph type="body" sz="quarter" idx="12"/>
          </p:nvPr>
        </p:nvSpPr>
        <p:spPr/>
        <p:txBody>
          <a:bodyPr>
            <a:normAutofit fontScale="87500" lnSpcReduction="10000"/>
          </a:bodyPr>
          <a:lstStyle/>
          <a:p>
            <a:r>
              <a:rPr lang="en-US" altLang="zh-CN" dirty="0">
                <a:latin typeface="宋体" panose="02010600030101010101" pitchFamily="2" charset="-122"/>
                <a:ea typeface="宋体" panose="02010600030101010101" pitchFamily="2" charset="-122"/>
              </a:rPr>
              <a:t>2022.11.01</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511296"/>
          </a:xfrm>
          <a:prstGeom prst="rect">
            <a:avLst/>
          </a:prstGeom>
          <a:noFill/>
        </p:spPr>
        <p:txBody>
          <a:bodyPr wrap="square" rtlCol="0">
            <a:spAutoFit/>
          </a:bodyPr>
          <a:lstStyle/>
          <a:p>
            <a:endParaRPr lang="zh-CN" altLang="en-US" dirty="0"/>
          </a:p>
        </p:txBody>
      </p:sp>
      <p:pic>
        <p:nvPicPr>
          <p:cNvPr id="4" name="图片 3">
            <a:extLst>
              <a:ext uri="{FF2B5EF4-FFF2-40B4-BE49-F238E27FC236}">
                <a16:creationId xmlns:a16="http://schemas.microsoft.com/office/drawing/2014/main" id="{D6839378-0703-4752-B858-F377BC165F6A}"/>
              </a:ext>
            </a:extLst>
          </p:cNvPr>
          <p:cNvPicPr>
            <a:picLocks noChangeAspect="1"/>
          </p:cNvPicPr>
          <p:nvPr/>
        </p:nvPicPr>
        <p:blipFill>
          <a:blip r:embed="rId3"/>
          <a:stretch>
            <a:fillRect/>
          </a:stretch>
        </p:blipFill>
        <p:spPr>
          <a:xfrm>
            <a:off x="2055495" y="1063229"/>
            <a:ext cx="5033010" cy="3994952"/>
          </a:xfrm>
          <a:prstGeom prst="rect">
            <a:avLst/>
          </a:prstGeom>
        </p:spPr>
      </p:pic>
    </p:spTree>
    <p:extLst>
      <p:ext uri="{BB962C8B-B14F-4D97-AF65-F5344CB8AC3E}">
        <p14:creationId xmlns:p14="http://schemas.microsoft.com/office/powerpoint/2010/main" val="3149074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2891943" cy="2676374"/>
          </a:xfrm>
          <a:prstGeom prst="rect">
            <a:avLst/>
          </a:prstGeom>
          <a:noFill/>
        </p:spPr>
        <p:txBody>
          <a:bodyPr wrap="square" rtlCol="0">
            <a:spAutoFit/>
          </a:bodyPr>
          <a:lstStyle/>
          <a:p>
            <a:pPr>
              <a:lnSpc>
                <a:spcPct val="150000"/>
              </a:lnSpc>
            </a:pPr>
            <a:r>
              <a:rPr lang="en-US" altLang="zh-CN" sz="1600" dirty="0"/>
              <a:t>ComputeBuffer</a:t>
            </a:r>
            <a:r>
              <a:rPr lang="zh-CN" altLang="en-US" sz="1600" dirty="0"/>
              <a:t>初始化</a:t>
            </a:r>
            <a:endParaRPr lang="en-US" altLang="zh-CN" sz="1600" dirty="0"/>
          </a:p>
          <a:p>
            <a:pPr marL="285750" indent="-285750">
              <a:lnSpc>
                <a:spcPct val="150000"/>
              </a:lnSpc>
              <a:buFont typeface="Wingdings" panose="05000000000000000000" pitchFamily="2" charset="2"/>
              <a:buChar char="Ø"/>
            </a:pPr>
            <a:r>
              <a:rPr lang="en-US" altLang="zh-CN" sz="1600" dirty="0"/>
              <a:t>localToWorldMatrixBuffer</a:t>
            </a:r>
          </a:p>
          <a:p>
            <a:pPr>
              <a:lnSpc>
                <a:spcPct val="150000"/>
              </a:lnSpc>
            </a:pPr>
            <a:r>
              <a:rPr lang="en-US" altLang="zh-CN" sz="1600" dirty="0"/>
              <a:t>     </a:t>
            </a:r>
            <a:r>
              <a:rPr lang="zh-CN" altLang="en-US" sz="1600" dirty="0"/>
              <a:t>每株草的</a:t>
            </a:r>
            <a:r>
              <a:rPr lang="en-US" altLang="zh-CN" sz="1600" dirty="0"/>
              <a:t>TRS</a:t>
            </a:r>
            <a:r>
              <a:rPr lang="zh-CN" altLang="en-US" sz="1600" dirty="0"/>
              <a:t>矩阵</a:t>
            </a:r>
            <a:endParaRPr lang="en-US" altLang="zh-CN" sz="1600" dirty="0"/>
          </a:p>
          <a:p>
            <a:pPr marL="285750" indent="-285750">
              <a:lnSpc>
                <a:spcPct val="150000"/>
              </a:lnSpc>
              <a:buFont typeface="Wingdings" panose="05000000000000000000" pitchFamily="2" charset="2"/>
              <a:buChar char="Ø"/>
            </a:pPr>
            <a:r>
              <a:rPr lang="en-US" altLang="zh-CN" sz="1600" dirty="0"/>
              <a:t>cullResult</a:t>
            </a:r>
          </a:p>
          <a:p>
            <a:pPr>
              <a:lnSpc>
                <a:spcPct val="150000"/>
              </a:lnSpc>
            </a:pPr>
            <a:r>
              <a:rPr lang="en-US" altLang="zh-CN" sz="1600" dirty="0"/>
              <a:t>     </a:t>
            </a:r>
            <a:r>
              <a:rPr lang="zh-CN" altLang="en-US" sz="1600" dirty="0"/>
              <a:t>视锥内草的</a:t>
            </a:r>
            <a:r>
              <a:rPr lang="en-US" altLang="zh-CN" sz="1600" dirty="0"/>
              <a:t>TRS</a:t>
            </a:r>
            <a:r>
              <a:rPr lang="zh-CN" altLang="en-US" sz="1600" dirty="0"/>
              <a:t>矩阵</a:t>
            </a:r>
            <a:endParaRPr lang="en-US" altLang="zh-CN" sz="1600" dirty="0"/>
          </a:p>
          <a:p>
            <a:pPr marL="285750" indent="-285750">
              <a:lnSpc>
                <a:spcPct val="150000"/>
              </a:lnSpc>
              <a:buFont typeface="Wingdings" panose="05000000000000000000" pitchFamily="2" charset="2"/>
              <a:buChar char="Ø"/>
            </a:pPr>
            <a:r>
              <a:rPr lang="en-US" altLang="zh-CN" sz="1600" dirty="0"/>
              <a:t>argsBuffer</a:t>
            </a:r>
          </a:p>
          <a:p>
            <a:pPr>
              <a:lnSpc>
                <a:spcPct val="150000"/>
              </a:lnSpc>
            </a:pPr>
            <a:r>
              <a:rPr lang="en-US" altLang="zh-CN" sz="1600" dirty="0"/>
              <a:t>     Draw Indirect</a:t>
            </a:r>
            <a:r>
              <a:rPr lang="zh-CN" altLang="en-US" sz="1600" dirty="0"/>
              <a:t>参数</a:t>
            </a:r>
            <a:r>
              <a:rPr lang="en-US" altLang="zh-CN" sz="1600" dirty="0"/>
              <a:t>Buffer</a:t>
            </a:r>
            <a:endParaRPr lang="zh-CN" altLang="en-US" sz="1600" dirty="0"/>
          </a:p>
        </p:txBody>
      </p:sp>
      <p:pic>
        <p:nvPicPr>
          <p:cNvPr id="6" name="图片 5">
            <a:extLst>
              <a:ext uri="{FF2B5EF4-FFF2-40B4-BE49-F238E27FC236}">
                <a16:creationId xmlns:a16="http://schemas.microsoft.com/office/drawing/2014/main" id="{8AA06ED4-FE31-4D7D-B938-F10B23750E6D}"/>
              </a:ext>
            </a:extLst>
          </p:cNvPr>
          <p:cNvPicPr>
            <a:picLocks noChangeAspect="1"/>
          </p:cNvPicPr>
          <p:nvPr/>
        </p:nvPicPr>
        <p:blipFill>
          <a:blip r:embed="rId3"/>
          <a:stretch>
            <a:fillRect/>
          </a:stretch>
        </p:blipFill>
        <p:spPr>
          <a:xfrm>
            <a:off x="3246120" y="940084"/>
            <a:ext cx="5440680" cy="3997437"/>
          </a:xfrm>
          <a:prstGeom prst="rect">
            <a:avLst/>
          </a:prstGeom>
        </p:spPr>
      </p:pic>
    </p:spTree>
    <p:extLst>
      <p:ext uri="{BB962C8B-B14F-4D97-AF65-F5344CB8AC3E}">
        <p14:creationId xmlns:p14="http://schemas.microsoft.com/office/powerpoint/2010/main" val="120959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457200" y="1205573"/>
            <a:ext cx="4381500" cy="1162113"/>
          </a:xfrm>
          <a:prstGeom prst="rect">
            <a:avLst/>
          </a:prstGeom>
          <a:noFill/>
        </p:spPr>
        <p:txBody>
          <a:bodyPr wrap="square" rtlCol="0">
            <a:spAutoFit/>
          </a:bodyPr>
          <a:lstStyle/>
          <a:p>
            <a:pPr>
              <a:lnSpc>
                <a:spcPct val="150000"/>
              </a:lnSpc>
            </a:pPr>
            <a:r>
              <a:rPr lang="en-US" altLang="zh-CN" sz="1600" dirty="0"/>
              <a:t>GPU Culling</a:t>
            </a:r>
            <a:r>
              <a:rPr lang="zh-CN" altLang="en-US" sz="1600" dirty="0"/>
              <a:t>（</a:t>
            </a:r>
            <a:r>
              <a:rPr lang="en-US" altLang="zh-CN" sz="1600" dirty="0"/>
              <a:t>C#</a:t>
            </a:r>
            <a:r>
              <a:rPr lang="zh-CN" altLang="en-US" sz="1600" dirty="0"/>
              <a:t>）</a:t>
            </a:r>
            <a:endParaRPr lang="en-US" altLang="zh-CN" sz="1600" dirty="0"/>
          </a:p>
          <a:p>
            <a:pPr marL="285750" indent="-285750">
              <a:lnSpc>
                <a:spcPct val="150000"/>
              </a:lnSpc>
              <a:buFont typeface="Wingdings" panose="05000000000000000000" pitchFamily="2" charset="2"/>
              <a:buChar char="Ø"/>
            </a:pPr>
            <a:r>
              <a:rPr lang="zh-CN" altLang="en-US" sz="1600" dirty="0"/>
              <a:t>更新</a:t>
            </a:r>
            <a:r>
              <a:rPr lang="en-US" altLang="zh-CN" sz="1600" dirty="0"/>
              <a:t>ComputeBuffer </a:t>
            </a:r>
            <a:r>
              <a:rPr lang="zh-CN" altLang="en-US" sz="1600" dirty="0"/>
              <a:t>（相机参数、</a:t>
            </a:r>
            <a:r>
              <a:rPr lang="en-US" altLang="zh-CN" sz="1600" dirty="0"/>
              <a:t>TRS Buffer</a:t>
            </a:r>
            <a:r>
              <a:rPr lang="zh-CN" altLang="en-US" sz="1600" dirty="0"/>
              <a:t>）</a:t>
            </a:r>
            <a:endParaRPr lang="en-US" altLang="zh-CN" sz="1600" dirty="0"/>
          </a:p>
          <a:p>
            <a:pPr marL="285750" indent="-285750">
              <a:lnSpc>
                <a:spcPct val="150000"/>
              </a:lnSpc>
              <a:buFont typeface="Wingdings" panose="05000000000000000000" pitchFamily="2" charset="2"/>
              <a:buChar char="Ø"/>
            </a:pPr>
            <a:r>
              <a:rPr lang="en-US" altLang="zh-CN" sz="1600" dirty="0"/>
              <a:t>Dispatch</a:t>
            </a:r>
          </a:p>
        </p:txBody>
      </p:sp>
      <p:pic>
        <p:nvPicPr>
          <p:cNvPr id="4" name="图片 3">
            <a:extLst>
              <a:ext uri="{FF2B5EF4-FFF2-40B4-BE49-F238E27FC236}">
                <a16:creationId xmlns:a16="http://schemas.microsoft.com/office/drawing/2014/main" id="{8F9045CB-2F3C-40A5-B80F-F15D78926E99}"/>
              </a:ext>
            </a:extLst>
          </p:cNvPr>
          <p:cNvPicPr>
            <a:picLocks noChangeAspect="1"/>
          </p:cNvPicPr>
          <p:nvPr/>
        </p:nvPicPr>
        <p:blipFill>
          <a:blip r:embed="rId3"/>
          <a:stretch>
            <a:fillRect/>
          </a:stretch>
        </p:blipFill>
        <p:spPr>
          <a:xfrm>
            <a:off x="457200" y="2480543"/>
            <a:ext cx="4320540" cy="1726794"/>
          </a:xfrm>
          <a:prstGeom prst="rect">
            <a:avLst/>
          </a:prstGeom>
        </p:spPr>
      </p:pic>
      <p:pic>
        <p:nvPicPr>
          <p:cNvPr id="8" name="图片 7">
            <a:extLst>
              <a:ext uri="{FF2B5EF4-FFF2-40B4-BE49-F238E27FC236}">
                <a16:creationId xmlns:a16="http://schemas.microsoft.com/office/drawing/2014/main" id="{DA547E70-6395-40BF-823D-29D4DA2E84FE}"/>
              </a:ext>
            </a:extLst>
          </p:cNvPr>
          <p:cNvPicPr>
            <a:picLocks noChangeAspect="1"/>
          </p:cNvPicPr>
          <p:nvPr/>
        </p:nvPicPr>
        <p:blipFill>
          <a:blip r:embed="rId4"/>
          <a:stretch>
            <a:fillRect/>
          </a:stretch>
        </p:blipFill>
        <p:spPr>
          <a:xfrm>
            <a:off x="4993848" y="2480543"/>
            <a:ext cx="3692952" cy="2343866"/>
          </a:xfrm>
          <a:prstGeom prst="rect">
            <a:avLst/>
          </a:prstGeom>
        </p:spPr>
      </p:pic>
    </p:spTree>
    <p:extLst>
      <p:ext uri="{BB962C8B-B14F-4D97-AF65-F5344CB8AC3E}">
        <p14:creationId xmlns:p14="http://schemas.microsoft.com/office/powerpoint/2010/main" val="376825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973983" cy="1527469"/>
          </a:xfrm>
          <a:prstGeom prst="rect">
            <a:avLst/>
          </a:prstGeom>
          <a:noFill/>
        </p:spPr>
        <p:txBody>
          <a:bodyPr wrap="square" rtlCol="0">
            <a:spAutoFit/>
          </a:bodyPr>
          <a:lstStyle/>
          <a:p>
            <a:pPr>
              <a:lnSpc>
                <a:spcPct val="150000"/>
              </a:lnSpc>
            </a:pPr>
            <a:r>
              <a:rPr lang="en-US" altLang="zh-CN" sz="1600" dirty="0"/>
              <a:t>GPU Culling</a:t>
            </a:r>
            <a:r>
              <a:rPr lang="zh-CN" altLang="en-US" sz="1600" dirty="0"/>
              <a:t>（</a:t>
            </a:r>
            <a:r>
              <a:rPr lang="en-US" altLang="zh-CN" sz="1600" dirty="0"/>
              <a:t>Compute Shader</a:t>
            </a:r>
            <a:r>
              <a:rPr lang="zh-CN" altLang="en-US" sz="1600" dirty="0"/>
              <a:t>）</a:t>
            </a:r>
            <a:endParaRPr lang="en-US" altLang="zh-CN" sz="1600" dirty="0"/>
          </a:p>
          <a:p>
            <a:pPr marL="285750" indent="-285750">
              <a:lnSpc>
                <a:spcPct val="150000"/>
              </a:lnSpc>
              <a:buFont typeface="Wingdings" panose="05000000000000000000" pitchFamily="2" charset="2"/>
              <a:buChar char="Ø"/>
            </a:pPr>
            <a:r>
              <a:rPr lang="zh-CN" altLang="en-US" sz="1600" dirty="0"/>
              <a:t>计算每株草的</a:t>
            </a:r>
            <a:r>
              <a:rPr lang="en-US" altLang="zh-CN" sz="1600" dirty="0"/>
              <a:t>OBB</a:t>
            </a:r>
          </a:p>
          <a:p>
            <a:pPr marL="285750" indent="-285750">
              <a:lnSpc>
                <a:spcPct val="150000"/>
              </a:lnSpc>
              <a:buFont typeface="Wingdings" panose="05000000000000000000" pitchFamily="2" charset="2"/>
              <a:buChar char="Ø"/>
            </a:pPr>
            <a:r>
              <a:rPr lang="zh-CN" altLang="en-US" sz="1600" dirty="0"/>
              <a:t>针对</a:t>
            </a:r>
            <a:r>
              <a:rPr lang="en-US" altLang="zh-CN" sz="1600" dirty="0"/>
              <a:t>OBB</a:t>
            </a:r>
            <a:r>
              <a:rPr lang="zh-CN" altLang="en-US" sz="1600" dirty="0"/>
              <a:t>顶点做视锥剔除</a:t>
            </a:r>
            <a:endParaRPr lang="en-US" altLang="zh-CN" sz="1600" dirty="0"/>
          </a:p>
          <a:p>
            <a:pPr marL="285750" indent="-285750">
              <a:lnSpc>
                <a:spcPct val="150000"/>
              </a:lnSpc>
              <a:buFont typeface="Wingdings" panose="05000000000000000000" pitchFamily="2" charset="2"/>
              <a:buChar char="Ø"/>
            </a:pPr>
            <a:r>
              <a:rPr lang="zh-CN" altLang="en-US" sz="1600" dirty="0"/>
              <a:t>视锥内</a:t>
            </a:r>
            <a:r>
              <a:rPr lang="en-US" altLang="zh-CN" sz="1600" dirty="0"/>
              <a:t>Append</a:t>
            </a:r>
            <a:r>
              <a:rPr lang="zh-CN" altLang="en-US" sz="1600" dirty="0"/>
              <a:t>到</a:t>
            </a:r>
            <a:r>
              <a:rPr lang="en-US" altLang="zh-CN" sz="1600" dirty="0"/>
              <a:t>CullResult</a:t>
            </a:r>
            <a:endParaRPr lang="zh-CN" altLang="en-US" sz="1600" dirty="0"/>
          </a:p>
        </p:txBody>
      </p:sp>
      <p:pic>
        <p:nvPicPr>
          <p:cNvPr id="6" name="图片 5">
            <a:extLst>
              <a:ext uri="{FF2B5EF4-FFF2-40B4-BE49-F238E27FC236}">
                <a16:creationId xmlns:a16="http://schemas.microsoft.com/office/drawing/2014/main" id="{E9D98A35-04A7-4110-ADFF-8457D0DB07FE}"/>
              </a:ext>
            </a:extLst>
          </p:cNvPr>
          <p:cNvPicPr>
            <a:picLocks noChangeAspect="1"/>
          </p:cNvPicPr>
          <p:nvPr/>
        </p:nvPicPr>
        <p:blipFill>
          <a:blip r:embed="rId3"/>
          <a:stretch>
            <a:fillRect/>
          </a:stretch>
        </p:blipFill>
        <p:spPr>
          <a:xfrm>
            <a:off x="4777740" y="435618"/>
            <a:ext cx="3909060" cy="4272263"/>
          </a:xfrm>
          <a:prstGeom prst="rect">
            <a:avLst/>
          </a:prstGeom>
        </p:spPr>
      </p:pic>
    </p:spTree>
    <p:extLst>
      <p:ext uri="{BB962C8B-B14F-4D97-AF65-F5344CB8AC3E}">
        <p14:creationId xmlns:p14="http://schemas.microsoft.com/office/powerpoint/2010/main" val="1390705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318663" cy="1291379"/>
          </a:xfrm>
          <a:prstGeom prst="rect">
            <a:avLst/>
          </a:prstGeom>
          <a:noFill/>
        </p:spPr>
        <p:txBody>
          <a:bodyPr wrap="square" rtlCol="0">
            <a:spAutoFit/>
          </a:bodyPr>
          <a:lstStyle/>
          <a:p>
            <a:pPr>
              <a:lnSpc>
                <a:spcPct val="150000"/>
              </a:lnSpc>
            </a:pPr>
            <a:r>
              <a:rPr lang="en-US" altLang="zh-CN" sz="1800" dirty="0">
                <a:ea typeface="新宋体" panose="02010609030101010101" pitchFamily="49" charset="-122"/>
              </a:rPr>
              <a:t>DrawInstancedIndirect</a:t>
            </a:r>
          </a:p>
          <a:p>
            <a:pPr marL="285750" indent="-285750">
              <a:lnSpc>
                <a:spcPct val="150000"/>
              </a:lnSpc>
              <a:buFont typeface="Wingdings" panose="05000000000000000000" pitchFamily="2" charset="2"/>
              <a:buChar char="Ø"/>
            </a:pPr>
            <a:r>
              <a:rPr lang="en-US" altLang="zh-CN" dirty="0">
                <a:ea typeface="新宋体" panose="02010609030101010101" pitchFamily="49" charset="-122"/>
                <a:hlinkClick r:id="rId3"/>
              </a:rPr>
              <a:t>StructuredBuffer</a:t>
            </a:r>
            <a:r>
              <a:rPr lang="zh-CN" altLang="en-US" dirty="0">
                <a:ea typeface="新宋体" panose="02010609030101010101" pitchFamily="49" charset="-122"/>
                <a:hlinkClick r:id="rId3"/>
              </a:rPr>
              <a:t>的兼容性</a:t>
            </a:r>
            <a:endParaRPr lang="en-US" altLang="zh-CN" dirty="0">
              <a:ea typeface="新宋体" panose="02010609030101010101" pitchFamily="49" charset="-122"/>
            </a:endParaRPr>
          </a:p>
          <a:p>
            <a:pPr marL="285750" indent="-285750">
              <a:lnSpc>
                <a:spcPct val="150000"/>
              </a:lnSpc>
              <a:buFont typeface="Wingdings" panose="05000000000000000000" pitchFamily="2" charset="2"/>
              <a:buChar char="Ø"/>
            </a:pPr>
            <a:r>
              <a:rPr lang="en-US" altLang="zh-CN" dirty="0" err="1">
                <a:ea typeface="新宋体" panose="02010609030101010101" pitchFamily="49" charset="-122"/>
              </a:rPr>
              <a:t>RenderTexture</a:t>
            </a:r>
            <a:r>
              <a:rPr lang="zh-CN" altLang="en-US" dirty="0">
                <a:ea typeface="新宋体" panose="02010609030101010101" pitchFamily="49" charset="-122"/>
              </a:rPr>
              <a:t>的兼容性更好</a:t>
            </a:r>
            <a:endParaRPr lang="en-US" altLang="zh-CN" dirty="0">
              <a:ea typeface="新宋体" panose="02010609030101010101" pitchFamily="49" charset="-122"/>
            </a:endParaRPr>
          </a:p>
        </p:txBody>
      </p:sp>
      <p:pic>
        <p:nvPicPr>
          <p:cNvPr id="4" name="图片 3">
            <a:extLst>
              <a:ext uri="{FF2B5EF4-FFF2-40B4-BE49-F238E27FC236}">
                <a16:creationId xmlns:a16="http://schemas.microsoft.com/office/drawing/2014/main" id="{C0512690-4F00-4B6A-A39D-9CB9BFE0BB13}"/>
              </a:ext>
            </a:extLst>
          </p:cNvPr>
          <p:cNvPicPr>
            <a:picLocks noChangeAspect="1"/>
          </p:cNvPicPr>
          <p:nvPr/>
        </p:nvPicPr>
        <p:blipFill>
          <a:blip r:embed="rId4"/>
          <a:stretch>
            <a:fillRect/>
          </a:stretch>
        </p:blipFill>
        <p:spPr>
          <a:xfrm>
            <a:off x="453410" y="2910840"/>
            <a:ext cx="4225270" cy="595730"/>
          </a:xfrm>
          <a:prstGeom prst="rect">
            <a:avLst/>
          </a:prstGeom>
        </p:spPr>
      </p:pic>
      <p:pic>
        <p:nvPicPr>
          <p:cNvPr id="8" name="图片 7">
            <a:extLst>
              <a:ext uri="{FF2B5EF4-FFF2-40B4-BE49-F238E27FC236}">
                <a16:creationId xmlns:a16="http://schemas.microsoft.com/office/drawing/2014/main" id="{D52EE974-8BD2-4BA9-823B-8EF8F9B78168}"/>
              </a:ext>
            </a:extLst>
          </p:cNvPr>
          <p:cNvPicPr>
            <a:picLocks noChangeAspect="1"/>
          </p:cNvPicPr>
          <p:nvPr/>
        </p:nvPicPr>
        <p:blipFill>
          <a:blip r:embed="rId5"/>
          <a:stretch>
            <a:fillRect/>
          </a:stretch>
        </p:blipFill>
        <p:spPr>
          <a:xfrm>
            <a:off x="4754879" y="365273"/>
            <a:ext cx="3931921" cy="4412954"/>
          </a:xfrm>
          <a:prstGeom prst="rect">
            <a:avLst/>
          </a:prstGeom>
        </p:spPr>
      </p:pic>
    </p:spTree>
    <p:extLst>
      <p:ext uri="{BB962C8B-B14F-4D97-AF65-F5344CB8AC3E}">
        <p14:creationId xmlns:p14="http://schemas.microsoft.com/office/powerpoint/2010/main" val="1739446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zh-CN" altLang="en-US" sz="3200" dirty="0">
                <a:latin typeface="宋体" panose="02010600030101010101" pitchFamily="2" charset="-122"/>
                <a:ea typeface="宋体" panose="02010600030101010101" pitchFamily="2" charset="-122"/>
              </a:rPr>
              <a:t>简介</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i="0" dirty="0">
                <a:solidFill>
                  <a:srgbClr val="000000"/>
                </a:solidFill>
                <a:effectLst/>
                <a:latin typeface="PingFang SC"/>
              </a:rPr>
              <a:t>Hierarchical Z-buffer</a:t>
            </a:r>
            <a:r>
              <a:rPr lang="zh-CN" altLang="en-US" i="0" dirty="0">
                <a:solidFill>
                  <a:srgbClr val="000000"/>
                </a:solidFill>
                <a:effectLst/>
                <a:latin typeface="PingFang SC"/>
              </a:rPr>
              <a:t>，</a:t>
            </a:r>
            <a:r>
              <a:rPr lang="zh-CN" altLang="en-US" i="0" dirty="0">
                <a:solidFill>
                  <a:srgbClr val="121212"/>
                </a:solidFill>
                <a:effectLst/>
                <a:latin typeface="-apple-system"/>
              </a:rPr>
              <a:t>通过使用上一帧的摄像机位置（包括矩阵）和上一帧的深度图做剔除，储存已经被剔除的物体和未被剔除的物体，然后绘制未被剔除的物体到</a:t>
            </a:r>
            <a:r>
              <a:rPr lang="en-US" altLang="zh-CN" i="0" dirty="0" err="1">
                <a:solidFill>
                  <a:srgbClr val="121212"/>
                </a:solidFill>
                <a:effectLst/>
                <a:latin typeface="-apple-system"/>
              </a:rPr>
              <a:t>GBuffer</a:t>
            </a:r>
            <a:r>
              <a:rPr lang="zh-CN" altLang="en-US" i="0" dirty="0">
                <a:solidFill>
                  <a:srgbClr val="121212"/>
                </a:solidFill>
                <a:effectLst/>
                <a:latin typeface="-apple-system"/>
              </a:rPr>
              <a:t>（包含深度图），再二次生成</a:t>
            </a:r>
            <a:r>
              <a:rPr lang="en-US" altLang="zh-CN" i="0" dirty="0" err="1">
                <a:solidFill>
                  <a:srgbClr val="121212"/>
                </a:solidFill>
                <a:effectLst/>
                <a:latin typeface="-apple-system"/>
              </a:rPr>
              <a:t>HiZ</a:t>
            </a:r>
            <a:r>
              <a:rPr lang="en-US" altLang="zh-CN" i="0" dirty="0">
                <a:solidFill>
                  <a:srgbClr val="121212"/>
                </a:solidFill>
                <a:effectLst/>
                <a:latin typeface="-apple-system"/>
              </a:rPr>
              <a:t> </a:t>
            </a:r>
            <a:r>
              <a:rPr lang="en-US" altLang="zh-CN" i="0" dirty="0" err="1">
                <a:solidFill>
                  <a:srgbClr val="121212"/>
                </a:solidFill>
                <a:effectLst/>
                <a:latin typeface="-apple-system"/>
              </a:rPr>
              <a:t>DepthTexture</a:t>
            </a:r>
            <a:r>
              <a:rPr lang="zh-CN" altLang="en-US" i="0" dirty="0">
                <a:solidFill>
                  <a:srgbClr val="121212"/>
                </a:solidFill>
                <a:effectLst/>
                <a:latin typeface="-apple-system"/>
              </a:rPr>
              <a:t>，并对已经被剔除的物体使用一遍新的深度和当前摄像机的位置做一次剔除判断</a:t>
            </a:r>
            <a:endParaRPr lang="en-US" altLang="zh-CN" i="0" dirty="0">
              <a:solidFill>
                <a:srgbClr val="121212"/>
              </a:solidFill>
              <a:effectLst/>
              <a:latin typeface="-apple-system"/>
            </a:endParaRPr>
          </a:p>
          <a:p>
            <a:pPr marL="285750" indent="-285750">
              <a:buFont typeface="Wingdings" panose="05000000000000000000" pitchFamily="2" charset="2"/>
              <a:buChar char="Ø"/>
            </a:pPr>
            <a:endParaRPr lang="en-US" altLang="zh-CN" dirty="0">
              <a:solidFill>
                <a:srgbClr val="121212"/>
              </a:solidFill>
              <a:latin typeface="-apple-system"/>
            </a:endParaRPr>
          </a:p>
          <a:p>
            <a:pPr marL="285750" indent="-285750">
              <a:buFont typeface="Wingdings" panose="05000000000000000000" pitchFamily="2" charset="2"/>
              <a:buChar char="Ø"/>
            </a:pPr>
            <a:r>
              <a:rPr lang="en-US" altLang="zh-CN" dirty="0">
                <a:solidFill>
                  <a:srgbClr val="121212"/>
                </a:solidFill>
                <a:latin typeface="-apple-system"/>
              </a:rPr>
              <a:t>Instance</a:t>
            </a:r>
            <a:r>
              <a:rPr lang="zh-CN" altLang="en-US" dirty="0">
                <a:solidFill>
                  <a:srgbClr val="121212"/>
                </a:solidFill>
                <a:latin typeface="-apple-system"/>
              </a:rPr>
              <a:t>级别的剔除</a:t>
            </a:r>
            <a:endParaRPr lang="zh-CN" altLang="en-US" dirty="0"/>
          </a:p>
        </p:txBody>
      </p:sp>
    </p:spTree>
    <p:extLst>
      <p:ext uri="{BB962C8B-B14F-4D97-AF65-F5344CB8AC3E}">
        <p14:creationId xmlns:p14="http://schemas.microsoft.com/office/powerpoint/2010/main" val="261202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4251961" cy="646331"/>
          </a:xfrm>
          <a:prstGeom prst="rect">
            <a:avLst/>
          </a:prstGeom>
          <a:noFill/>
        </p:spPr>
        <p:txBody>
          <a:bodyPr wrap="square" rtlCol="0">
            <a:spAutoFit/>
          </a:bodyPr>
          <a:lstStyle/>
          <a:p>
            <a:r>
              <a:rPr lang="en-US" altLang="zh-CN" dirty="0"/>
              <a:t>Depth Mipmap</a:t>
            </a:r>
            <a:r>
              <a:rPr lang="zh-CN" altLang="en-US" dirty="0"/>
              <a:t>：高</a:t>
            </a:r>
            <a:r>
              <a:rPr lang="en-US" altLang="zh-CN" dirty="0"/>
              <a:t>Level</a:t>
            </a:r>
            <a:r>
              <a:rPr lang="zh-CN" altLang="en-US" dirty="0"/>
              <a:t>取靠近远裁剪面的深度值</a:t>
            </a:r>
          </a:p>
        </p:txBody>
      </p:sp>
      <p:pic>
        <p:nvPicPr>
          <p:cNvPr id="6" name="图片 5">
            <a:extLst>
              <a:ext uri="{FF2B5EF4-FFF2-40B4-BE49-F238E27FC236}">
                <a16:creationId xmlns:a16="http://schemas.microsoft.com/office/drawing/2014/main" id="{FCD9FEF4-F328-428C-BB2D-D363CB52BED4}"/>
              </a:ext>
            </a:extLst>
          </p:cNvPr>
          <p:cNvPicPr>
            <a:picLocks noChangeAspect="1"/>
          </p:cNvPicPr>
          <p:nvPr/>
        </p:nvPicPr>
        <p:blipFill>
          <a:blip r:embed="rId3"/>
          <a:stretch>
            <a:fillRect/>
          </a:stretch>
        </p:blipFill>
        <p:spPr>
          <a:xfrm>
            <a:off x="656538" y="1821247"/>
            <a:ext cx="2888666" cy="1850308"/>
          </a:xfrm>
          <a:prstGeom prst="rect">
            <a:avLst/>
          </a:prstGeom>
        </p:spPr>
      </p:pic>
      <p:pic>
        <p:nvPicPr>
          <p:cNvPr id="8" name="图片 7">
            <a:extLst>
              <a:ext uri="{FF2B5EF4-FFF2-40B4-BE49-F238E27FC236}">
                <a16:creationId xmlns:a16="http://schemas.microsoft.com/office/drawing/2014/main" id="{F006D0EA-C54A-44AB-9BD8-7D71576A8587}"/>
              </a:ext>
            </a:extLst>
          </p:cNvPr>
          <p:cNvPicPr>
            <a:picLocks noChangeAspect="1"/>
          </p:cNvPicPr>
          <p:nvPr/>
        </p:nvPicPr>
        <p:blipFill>
          <a:blip r:embed="rId4"/>
          <a:stretch>
            <a:fillRect/>
          </a:stretch>
        </p:blipFill>
        <p:spPr>
          <a:xfrm>
            <a:off x="5011516" y="504748"/>
            <a:ext cx="3059164" cy="4483979"/>
          </a:xfrm>
          <a:prstGeom prst="rect">
            <a:avLst/>
          </a:prstGeom>
        </p:spPr>
      </p:pic>
      <p:sp>
        <p:nvSpPr>
          <p:cNvPr id="9" name="箭头: 右 8">
            <a:extLst>
              <a:ext uri="{FF2B5EF4-FFF2-40B4-BE49-F238E27FC236}">
                <a16:creationId xmlns:a16="http://schemas.microsoft.com/office/drawing/2014/main" id="{90A0CE12-4902-4F29-A17D-A0F5D42551E8}"/>
              </a:ext>
            </a:extLst>
          </p:cNvPr>
          <p:cNvSpPr/>
          <p:nvPr/>
        </p:nvSpPr>
        <p:spPr>
          <a:xfrm>
            <a:off x="3737950" y="250408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t>Mipmap</a:t>
            </a:r>
            <a:endParaRPr lang="zh-CN" altLang="en-US" sz="1400" dirty="0"/>
          </a:p>
        </p:txBody>
      </p:sp>
    </p:spTree>
    <p:extLst>
      <p:ext uri="{BB962C8B-B14F-4D97-AF65-F5344CB8AC3E}">
        <p14:creationId xmlns:p14="http://schemas.microsoft.com/office/powerpoint/2010/main" val="1350446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4405580" cy="1706878"/>
          </a:xfrm>
          <a:prstGeom prst="rect">
            <a:avLst/>
          </a:prstGeom>
          <a:noFill/>
        </p:spPr>
        <p:txBody>
          <a:bodyPr wrap="square" rtlCol="0">
            <a:spAutoFit/>
          </a:bodyPr>
          <a:lstStyle/>
          <a:p>
            <a:pPr>
              <a:lnSpc>
                <a:spcPct val="150000"/>
              </a:lnSpc>
            </a:pPr>
            <a:r>
              <a:rPr lang="en-US" altLang="zh-CN" dirty="0"/>
              <a:t>Compute Shader</a:t>
            </a:r>
            <a:r>
              <a:rPr lang="zh-CN" altLang="en-US" dirty="0"/>
              <a:t>中通过对比</a:t>
            </a:r>
            <a:r>
              <a:rPr lang="en-US" altLang="zh-CN" dirty="0"/>
              <a:t>Instance</a:t>
            </a:r>
            <a:r>
              <a:rPr lang="zh-CN" altLang="en-US" dirty="0"/>
              <a:t>的</a:t>
            </a:r>
            <a:r>
              <a:rPr lang="en-US" altLang="zh-CN" dirty="0"/>
              <a:t>AABB</a:t>
            </a:r>
            <a:r>
              <a:rPr lang="zh-CN" altLang="en-US" dirty="0"/>
              <a:t>包围盒最小的</a:t>
            </a:r>
            <a:r>
              <a:rPr lang="en-US" altLang="zh-CN" dirty="0"/>
              <a:t>z</a:t>
            </a:r>
            <a:r>
              <a:rPr lang="zh-CN" altLang="en-US" dirty="0"/>
              <a:t>值和</a:t>
            </a:r>
            <a:r>
              <a:rPr lang="en-US" altLang="zh-CN" dirty="0"/>
              <a:t>Depth</a:t>
            </a:r>
            <a:r>
              <a:rPr lang="zh-CN" altLang="en-US" dirty="0"/>
              <a:t>做</a:t>
            </a:r>
            <a:r>
              <a:rPr lang="en-US" altLang="zh-CN" dirty="0"/>
              <a:t>Culling</a:t>
            </a:r>
            <a:r>
              <a:rPr lang="zh-CN" altLang="en-US" dirty="0"/>
              <a:t>：</a:t>
            </a:r>
            <a:endParaRPr lang="en-US" altLang="zh-CN" dirty="0"/>
          </a:p>
          <a:p>
            <a:pPr marL="285750" indent="-285750">
              <a:lnSpc>
                <a:spcPct val="150000"/>
              </a:lnSpc>
              <a:buFont typeface="Wingdings" panose="05000000000000000000" pitchFamily="2" charset="2"/>
              <a:buChar char="Ø"/>
            </a:pPr>
            <a:r>
              <a:rPr lang="en-US" altLang="zh-CN" dirty="0"/>
              <a:t>Depth Value &lt; AABB</a:t>
            </a:r>
            <a:r>
              <a:rPr lang="zh-CN" altLang="en-US" dirty="0"/>
              <a:t>（</a:t>
            </a:r>
            <a:r>
              <a:rPr lang="en-US" altLang="zh-CN" dirty="0" err="1"/>
              <a:t>Zmin</a:t>
            </a:r>
            <a:r>
              <a:rPr lang="zh-CN" altLang="en-US" dirty="0"/>
              <a:t>），剔除</a:t>
            </a:r>
            <a:endParaRPr lang="en-US" altLang="zh-CN" dirty="0"/>
          </a:p>
          <a:p>
            <a:pPr marL="285750" indent="-285750">
              <a:lnSpc>
                <a:spcPct val="150000"/>
              </a:lnSpc>
              <a:buFont typeface="Wingdings" panose="05000000000000000000" pitchFamily="2" charset="2"/>
              <a:buChar char="Ø"/>
            </a:pPr>
            <a:r>
              <a:rPr lang="en-US" altLang="zh-CN" dirty="0"/>
              <a:t>Depth Value </a:t>
            </a:r>
            <a:r>
              <a:rPr lang="zh-CN" altLang="en-US" dirty="0"/>
              <a:t>≥ </a:t>
            </a:r>
            <a:r>
              <a:rPr lang="en-US" altLang="zh-CN" dirty="0"/>
              <a:t>AABB</a:t>
            </a:r>
            <a:r>
              <a:rPr lang="zh-CN" altLang="en-US" dirty="0"/>
              <a:t>（</a:t>
            </a:r>
            <a:r>
              <a:rPr lang="en-US" altLang="zh-CN" dirty="0" err="1"/>
              <a:t>Zmin</a:t>
            </a:r>
            <a:r>
              <a:rPr lang="zh-CN" altLang="en-US" dirty="0"/>
              <a:t>），保留</a:t>
            </a:r>
          </a:p>
        </p:txBody>
      </p:sp>
      <p:pic>
        <p:nvPicPr>
          <p:cNvPr id="6" name="图片 5">
            <a:extLst>
              <a:ext uri="{FF2B5EF4-FFF2-40B4-BE49-F238E27FC236}">
                <a16:creationId xmlns:a16="http://schemas.microsoft.com/office/drawing/2014/main" id="{0CE9E22B-F354-4617-9DE9-257DDCB0BF62}"/>
              </a:ext>
            </a:extLst>
          </p:cNvPr>
          <p:cNvPicPr>
            <a:picLocks noChangeAspect="1"/>
          </p:cNvPicPr>
          <p:nvPr/>
        </p:nvPicPr>
        <p:blipFill>
          <a:blip r:embed="rId3"/>
          <a:stretch>
            <a:fillRect/>
          </a:stretch>
        </p:blipFill>
        <p:spPr>
          <a:xfrm>
            <a:off x="5093717" y="310896"/>
            <a:ext cx="3030957" cy="4521708"/>
          </a:xfrm>
          <a:prstGeom prst="rect">
            <a:avLst/>
          </a:prstGeom>
        </p:spPr>
      </p:pic>
    </p:spTree>
    <p:extLst>
      <p:ext uri="{BB962C8B-B14F-4D97-AF65-F5344CB8AC3E}">
        <p14:creationId xmlns:p14="http://schemas.microsoft.com/office/powerpoint/2010/main" val="2467688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草海</a:t>
            </a:r>
            <a:endParaRPr lang="en-US" altLang="zh-CN" sz="32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F3C6E957-AE7D-4CBC-A9AA-0D0E586A26B8}"/>
              </a:ext>
            </a:extLst>
          </p:cNvPr>
          <p:cNvPicPr>
            <a:picLocks noChangeAspect="1"/>
          </p:cNvPicPr>
          <p:nvPr/>
        </p:nvPicPr>
        <p:blipFill>
          <a:blip r:embed="rId3"/>
          <a:stretch>
            <a:fillRect/>
          </a:stretch>
        </p:blipFill>
        <p:spPr>
          <a:xfrm>
            <a:off x="746439" y="1296464"/>
            <a:ext cx="7651121" cy="3538644"/>
          </a:xfrm>
          <a:prstGeom prst="rect">
            <a:avLst/>
          </a:prstGeom>
        </p:spPr>
      </p:pic>
    </p:spTree>
    <p:extLst>
      <p:ext uri="{BB962C8B-B14F-4D97-AF65-F5344CB8AC3E}">
        <p14:creationId xmlns:p14="http://schemas.microsoft.com/office/powerpoint/2010/main" val="3515002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—Depth Mipmap</a:t>
            </a:r>
          </a:p>
        </p:txBody>
      </p:sp>
      <p:pic>
        <p:nvPicPr>
          <p:cNvPr id="4" name="图片 3">
            <a:extLst>
              <a:ext uri="{FF2B5EF4-FFF2-40B4-BE49-F238E27FC236}">
                <a16:creationId xmlns:a16="http://schemas.microsoft.com/office/drawing/2014/main" id="{3B82AA54-632E-4263-B1FD-2CB369AAA3DE}"/>
              </a:ext>
            </a:extLst>
          </p:cNvPr>
          <p:cNvPicPr>
            <a:picLocks noChangeAspect="1"/>
          </p:cNvPicPr>
          <p:nvPr/>
        </p:nvPicPr>
        <p:blipFill>
          <a:blip r:embed="rId3"/>
          <a:stretch>
            <a:fillRect/>
          </a:stretch>
        </p:blipFill>
        <p:spPr>
          <a:xfrm>
            <a:off x="457200" y="1231311"/>
            <a:ext cx="4472150" cy="3623458"/>
          </a:xfrm>
          <a:prstGeom prst="rect">
            <a:avLst/>
          </a:prstGeom>
        </p:spPr>
      </p:pic>
      <p:pic>
        <p:nvPicPr>
          <p:cNvPr id="6" name="图片 5">
            <a:extLst>
              <a:ext uri="{FF2B5EF4-FFF2-40B4-BE49-F238E27FC236}">
                <a16:creationId xmlns:a16="http://schemas.microsoft.com/office/drawing/2014/main" id="{D408EF7E-01F4-476F-A1B0-095948B89526}"/>
              </a:ext>
            </a:extLst>
          </p:cNvPr>
          <p:cNvPicPr>
            <a:picLocks noChangeAspect="1"/>
          </p:cNvPicPr>
          <p:nvPr/>
        </p:nvPicPr>
        <p:blipFill>
          <a:blip r:embed="rId4"/>
          <a:stretch>
            <a:fillRect/>
          </a:stretch>
        </p:blipFill>
        <p:spPr>
          <a:xfrm>
            <a:off x="5086509" y="1028005"/>
            <a:ext cx="3494483" cy="3826764"/>
          </a:xfrm>
          <a:prstGeom prst="rect">
            <a:avLst/>
          </a:prstGeom>
        </p:spPr>
      </p:pic>
      <p:pic>
        <p:nvPicPr>
          <p:cNvPr id="8" name="图片 7">
            <a:extLst>
              <a:ext uri="{FF2B5EF4-FFF2-40B4-BE49-F238E27FC236}">
                <a16:creationId xmlns:a16="http://schemas.microsoft.com/office/drawing/2014/main" id="{C1A1C1CF-9138-4EEB-8FF4-3CB1020A10B8}"/>
              </a:ext>
            </a:extLst>
          </p:cNvPr>
          <p:cNvPicPr>
            <a:picLocks noChangeAspect="1"/>
          </p:cNvPicPr>
          <p:nvPr/>
        </p:nvPicPr>
        <p:blipFill>
          <a:blip r:embed="rId5"/>
          <a:stretch>
            <a:fillRect/>
          </a:stretch>
        </p:blipFill>
        <p:spPr>
          <a:xfrm>
            <a:off x="1607376" y="1421825"/>
            <a:ext cx="5929248" cy="3164808"/>
          </a:xfrm>
          <a:prstGeom prst="rect">
            <a:avLst/>
          </a:prstGeom>
        </p:spPr>
      </p:pic>
    </p:spTree>
    <p:extLst>
      <p:ext uri="{BB962C8B-B14F-4D97-AF65-F5344CB8AC3E}">
        <p14:creationId xmlns:p14="http://schemas.microsoft.com/office/powerpoint/2010/main" val="99504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solidFill>
                  <a:schemeClr val="tx1"/>
                </a:solidFill>
                <a:latin typeface="宋体" panose="02010600030101010101" pitchFamily="2" charset="-122"/>
                <a:ea typeface="宋体" panose="02010600030101010101" pitchFamily="2" charset="-122"/>
              </a:rPr>
              <a:t>大纲</a:t>
            </a:r>
            <a:endParaRPr lang="en-US" altLang="zh-CN" dirty="0">
              <a:solidFill>
                <a:schemeClr val="tx1"/>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457200" y="1183006"/>
            <a:ext cx="8229600" cy="3046094"/>
          </a:xfrm>
        </p:spPr>
        <p:txBody>
          <a:bodyPr>
            <a:noAutofit/>
          </a:bodyPr>
          <a:lstStyle/>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Compute Shader</a:t>
            </a:r>
            <a:endParaRPr lang="zh-CN" altLang="en-US" sz="2300" dirty="0">
              <a:solidFill>
                <a:schemeClr val="tx1"/>
              </a:solidFill>
              <a:latin typeface="宋体" panose="02010600030101010101" pitchFamily="2" charset="-122"/>
              <a:ea typeface="宋体" panose="02010600030101010101" pitchFamily="2" charset="-122"/>
              <a:cs typeface="+mj-cs"/>
              <a:sym typeface="+mn-ea"/>
            </a:endParaRPr>
          </a:p>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CommandBuffer</a:t>
            </a:r>
            <a:endParaRPr lang="zh-CN" altLang="en-US" sz="2300" dirty="0">
              <a:solidFill>
                <a:schemeClr val="tx1"/>
              </a:solidFill>
              <a:latin typeface="宋体" panose="02010600030101010101" pitchFamily="2" charset="-122"/>
              <a:ea typeface="宋体" panose="02010600030101010101" pitchFamily="2" charset="-122"/>
              <a:cs typeface="+mj-cs"/>
              <a:sym typeface="+mn-ea"/>
            </a:endParaRPr>
          </a:p>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GPU Frustum Culling</a:t>
            </a:r>
            <a:endParaRPr lang="zh-CN" altLang="en-US" sz="2300" dirty="0">
              <a:solidFill>
                <a:schemeClr val="tx1"/>
              </a:solidFill>
              <a:latin typeface="宋体" panose="02010600030101010101" pitchFamily="2" charset="-122"/>
              <a:ea typeface="宋体" panose="02010600030101010101" pitchFamily="2" charset="-122"/>
              <a:cs typeface="+mj-cs"/>
              <a:sym typeface="+mn-ea"/>
            </a:endParaRPr>
          </a:p>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Hiz</a:t>
            </a:r>
          </a:p>
          <a:p>
            <a:pPr marL="228600" lvl="0" indent="-571500" algn="l">
              <a:lnSpc>
                <a:spcPts val="3200"/>
              </a:lnSpc>
              <a:spcBef>
                <a:spcPts val="600"/>
              </a:spcBef>
              <a:buClrTx/>
              <a:buSzTx/>
              <a:buFont typeface="Arial" panose="020B0604020202020204" pitchFamily="34" charset="0"/>
              <a:buChar char="•"/>
            </a:pPr>
            <a:r>
              <a:rPr lang="en-US" altLang="zh-CN" sz="2300" b="1" dirty="0">
                <a:solidFill>
                  <a:schemeClr val="accent2"/>
                </a:solidFill>
                <a:latin typeface="宋体" panose="02010600030101010101" pitchFamily="2" charset="-122"/>
                <a:ea typeface="宋体" panose="02010600030101010101" pitchFamily="2" charset="-122"/>
                <a:cs typeface="+mj-cs"/>
                <a:sym typeface="+mn-ea"/>
              </a:rPr>
              <a:t>Cluster</a:t>
            </a:r>
          </a:p>
          <a:p>
            <a:pPr marL="228600" lvl="0" indent="-571500" algn="l">
              <a:lnSpc>
                <a:spcPts val="3200"/>
              </a:lnSpc>
              <a:spcBef>
                <a:spcPts val="600"/>
              </a:spcBef>
              <a:buClrTx/>
              <a:buSzTx/>
              <a:buFont typeface="Arial" panose="020B0604020202020204" pitchFamily="34" charset="0"/>
              <a:buChar char="•"/>
            </a:pPr>
            <a:r>
              <a:rPr lang="en-US" altLang="zh-CN" sz="2300" b="1" dirty="0">
                <a:solidFill>
                  <a:schemeClr val="tx2"/>
                </a:solidFill>
                <a:latin typeface="宋体" panose="02010600030101010101" pitchFamily="2" charset="-122"/>
                <a:ea typeface="宋体" panose="02010600030101010101" pitchFamily="2" charset="-122"/>
                <a:cs typeface="+mj-cs"/>
                <a:sym typeface="+mn-ea"/>
              </a:rPr>
              <a:t>GPU Driven Terrain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Hiz-ZBuffer</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2450799"/>
          </a:xfrm>
          <a:prstGeom prst="rect">
            <a:avLst/>
          </a:prstGeom>
          <a:noFill/>
        </p:spPr>
        <p:txBody>
          <a:bodyPr wrap="square" rtlCol="0">
            <a:spAutoFit/>
          </a:bodyPr>
          <a:lstStyle/>
          <a:p>
            <a:pPr>
              <a:lnSpc>
                <a:spcPct val="150000"/>
              </a:lnSpc>
            </a:pPr>
            <a:r>
              <a:rPr lang="en-US" altLang="zh-CN" b="0" i="0" dirty="0">
                <a:effectLst/>
                <a:latin typeface="Calibri" panose="020F0502020204030204" pitchFamily="34" charset="0"/>
                <a:cs typeface="Calibri" panose="020F0502020204030204" pitchFamily="34" charset="0"/>
              </a:rPr>
              <a:t>UNITY_REVERSED_Z</a:t>
            </a:r>
            <a:r>
              <a:rPr lang="zh-CN" altLang="en-US" b="0" i="0" dirty="0">
                <a:effectLst/>
                <a:latin typeface="Calibri" panose="020F0502020204030204" pitchFamily="34" charset="0"/>
                <a:cs typeface="Calibri" panose="020F0502020204030204" pitchFamily="34" charset="0"/>
              </a:rPr>
              <a:t>：</a:t>
            </a:r>
            <a:endParaRPr lang="en-US" altLang="zh-CN" b="0" i="0" dirty="0">
              <a:effectLst/>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DX</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PS</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METAL</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VULKAN</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WITCH</a:t>
            </a:r>
            <a:r>
              <a:rPr lang="zh-CN" altLang="en-US" sz="1600" dirty="0">
                <a:latin typeface="Calibri" panose="020F0502020204030204" pitchFamily="34" charset="0"/>
                <a:cs typeface="Calibri" panose="020F0502020204030204" pitchFamily="34" charset="0"/>
              </a:rPr>
              <a:t>等平台定义了</a:t>
            </a:r>
            <a:r>
              <a:rPr lang="en-US" altLang="zh-CN" sz="1600" dirty="0">
                <a:latin typeface="Calibri" panose="020F0502020204030204" pitchFamily="34" charset="0"/>
                <a:cs typeface="Calibri" panose="020F0502020204030204" pitchFamily="34" charset="0"/>
              </a:rPr>
              <a:t>REVERSED_Z</a:t>
            </a:r>
            <a:r>
              <a:rPr lang="zh-CN" altLang="en-US" sz="1600" dirty="0">
                <a:latin typeface="Calibri" panose="020F0502020204030204" pitchFamily="34" charset="0"/>
                <a:cs typeface="Calibri" panose="020F0502020204030204" pitchFamily="34" charset="0"/>
              </a:rPr>
              <a:t>，可以使</a:t>
            </a:r>
            <a:r>
              <a:rPr lang="en-US" altLang="zh-CN" sz="1600" dirty="0" err="1">
                <a:latin typeface="Calibri" panose="020F0502020204030204" pitchFamily="34" charset="0"/>
                <a:cs typeface="Calibri" panose="020F0502020204030204" pitchFamily="34" charset="0"/>
              </a:rPr>
              <a:t>ZBuffer</a:t>
            </a:r>
            <a:r>
              <a:rPr lang="zh-CN" altLang="en-US" sz="1600" dirty="0">
                <a:latin typeface="Calibri" panose="020F0502020204030204" pitchFamily="34" charset="0"/>
                <a:cs typeface="Calibri" panose="020F0502020204030204" pitchFamily="34" charset="0"/>
              </a:rPr>
              <a:t>的浮</a:t>
            </a:r>
            <a:r>
              <a:rPr lang="en-US" altLang="zh-CN" sz="1600" dirty="0">
                <a:latin typeface="Calibri" panose="020F0502020204030204" pitchFamily="34" charset="0"/>
                <a:cs typeface="Calibri" panose="020F0502020204030204" pitchFamily="34" charset="0"/>
              </a:rPr>
              <a:t>	</a:t>
            </a:r>
            <a:r>
              <a:rPr lang="zh-CN" altLang="en-US" sz="1600" dirty="0">
                <a:latin typeface="Calibri" panose="020F0502020204030204" pitchFamily="34" charset="0"/>
                <a:cs typeface="Calibri" panose="020F0502020204030204" pitchFamily="34" charset="0"/>
              </a:rPr>
              <a:t>点数值分布更加均匀；</a:t>
            </a:r>
            <a:endParaRPr lang="en-US" altLang="zh-CN" sz="1600" b="0" i="0" dirty="0">
              <a:effectLst/>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UNITY_NEAR_CLIP_VALUE</a:t>
            </a:r>
            <a:r>
              <a:rPr lang="zh-CN" altLang="en-US" dirty="0">
                <a:latin typeface="Calibri" panose="020F0502020204030204" pitchFamily="34" charset="0"/>
                <a:cs typeface="Calibri" panose="020F0502020204030204" pitchFamily="34" charset="0"/>
              </a:rPr>
              <a:t>：</a:t>
            </a:r>
            <a:endParaRPr lang="en-US" altLang="zh-CN" dirty="0">
              <a:latin typeface="Calibri" panose="020F0502020204030204" pitchFamily="34" charset="0"/>
              <a:cs typeface="Calibri" panose="020F0502020204030204" pitchFamily="34" charset="0"/>
            </a:endParaRPr>
          </a:p>
          <a:p>
            <a:pPr>
              <a:lnSpc>
                <a:spcPct val="150000"/>
              </a:lnSpc>
            </a:pPr>
            <a:r>
              <a:rPr lang="en-US" altLang="zh-CN" b="0" i="0" dirty="0">
                <a:effectLst/>
                <a:latin typeface="Calibri" panose="020F0502020204030204" pitchFamily="34" charset="0"/>
                <a:cs typeface="Calibri" panose="020F0502020204030204" pitchFamily="34" charset="0"/>
              </a:rPr>
              <a:t>	</a:t>
            </a:r>
            <a:r>
              <a:rPr lang="en-US" altLang="zh-CN" sz="1600" b="0" i="0" dirty="0">
                <a:effectLst/>
                <a:latin typeface="Calibri" panose="020F0502020204030204" pitchFamily="34" charset="0"/>
                <a:cs typeface="Calibri" panose="020F0502020204030204" pitchFamily="34" charset="0"/>
              </a:rPr>
              <a:t>DX</a:t>
            </a:r>
            <a:r>
              <a:rPr lang="zh-CN" altLang="en-US" sz="1600" dirty="0">
                <a:latin typeface="Calibri" panose="020F0502020204030204" pitchFamily="34" charset="0"/>
                <a:cs typeface="Calibri" panose="020F0502020204030204" pitchFamily="34" charset="0"/>
              </a:rPr>
              <a:t>的</a:t>
            </a:r>
            <a:r>
              <a:rPr lang="en-US" altLang="zh-CN" sz="1600" dirty="0">
                <a:latin typeface="Calibri" panose="020F0502020204030204" pitchFamily="34" charset="0"/>
                <a:cs typeface="Calibri" panose="020F0502020204030204" pitchFamily="34" charset="0"/>
              </a:rPr>
              <a:t>DNC</a:t>
            </a:r>
            <a:r>
              <a:rPr lang="zh-CN" altLang="en-US" sz="1600" dirty="0">
                <a:latin typeface="Calibri" panose="020F0502020204030204" pitchFamily="34" charset="0"/>
                <a:cs typeface="Calibri" panose="020F0502020204030204" pitchFamily="34" charset="0"/>
              </a:rPr>
              <a:t>空间近裁剪面值为</a:t>
            </a:r>
            <a:r>
              <a:rPr lang="en-US" altLang="zh-CN" sz="1600" dirty="0">
                <a:latin typeface="Calibri" panose="020F0502020204030204" pitchFamily="34" charset="0"/>
                <a:cs typeface="Calibri" panose="020F0502020204030204" pitchFamily="34" charset="0"/>
              </a:rPr>
              <a:t>1.0</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Z</a:t>
            </a:r>
            <a:r>
              <a:rPr lang="zh-CN" altLang="en-US" sz="1600" dirty="0">
                <a:latin typeface="Calibri" panose="020F0502020204030204" pitchFamily="34" charset="0"/>
                <a:cs typeface="Calibri" panose="020F0502020204030204" pitchFamily="34" charset="0"/>
              </a:rPr>
              <a:t>越小越远；</a:t>
            </a:r>
            <a:endParaRPr lang="en-US" altLang="zh-CN" sz="1600" b="0" i="0" dirty="0">
              <a:effectLst/>
              <a:latin typeface="Calibri" panose="020F0502020204030204" pitchFamily="34" charset="0"/>
              <a:cs typeface="Calibri" panose="020F0502020204030204" pitchFamily="34" charset="0"/>
            </a:endParaRPr>
          </a:p>
          <a:p>
            <a:pPr>
              <a:lnSpc>
                <a:spcPct val="150000"/>
              </a:lnSpc>
            </a:pPr>
            <a:r>
              <a:rPr lang="en-US" altLang="zh-CN" sz="1600" dirty="0">
                <a:latin typeface="Calibri" panose="020F0502020204030204" pitchFamily="34" charset="0"/>
                <a:cs typeface="Calibri" panose="020F0502020204030204" pitchFamily="34" charset="0"/>
              </a:rPr>
              <a:t>	OpenGL</a:t>
            </a:r>
            <a:r>
              <a:rPr lang="zh-CN" altLang="en-US" sz="1600" dirty="0">
                <a:latin typeface="Calibri" panose="020F0502020204030204" pitchFamily="34" charset="0"/>
                <a:cs typeface="Calibri" panose="020F0502020204030204" pitchFamily="34" charset="0"/>
              </a:rPr>
              <a:t>的</a:t>
            </a:r>
            <a:r>
              <a:rPr lang="en-US" altLang="zh-CN" sz="1600" dirty="0">
                <a:latin typeface="Calibri" panose="020F0502020204030204" pitchFamily="34" charset="0"/>
                <a:cs typeface="Calibri" panose="020F0502020204030204" pitchFamily="34" charset="0"/>
              </a:rPr>
              <a:t>NDC</a:t>
            </a:r>
            <a:r>
              <a:rPr lang="zh-CN" altLang="en-US" sz="1600" dirty="0">
                <a:latin typeface="Calibri" panose="020F0502020204030204" pitchFamily="34" charset="0"/>
                <a:cs typeface="Calibri" panose="020F0502020204030204" pitchFamily="34" charset="0"/>
              </a:rPr>
              <a:t>空间近裁剪面值为</a:t>
            </a:r>
            <a:r>
              <a:rPr lang="en-US" altLang="zh-CN" sz="1600" dirty="0">
                <a:latin typeface="Calibri" panose="020F0502020204030204" pitchFamily="34" charset="0"/>
                <a:cs typeface="Calibri" panose="020F0502020204030204" pitchFamily="34" charset="0"/>
              </a:rPr>
              <a:t>-1.0</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Z</a:t>
            </a:r>
            <a:r>
              <a:rPr lang="zh-CN" altLang="en-US" sz="1600" dirty="0">
                <a:latin typeface="Calibri" panose="020F0502020204030204" pitchFamily="34" charset="0"/>
                <a:cs typeface="Calibri" panose="020F0502020204030204" pitchFamily="34" charset="0"/>
              </a:rPr>
              <a:t>越大越远；</a:t>
            </a:r>
          </a:p>
        </p:txBody>
      </p:sp>
      <p:pic>
        <p:nvPicPr>
          <p:cNvPr id="6" name="图片 5">
            <a:extLst>
              <a:ext uri="{FF2B5EF4-FFF2-40B4-BE49-F238E27FC236}">
                <a16:creationId xmlns:a16="http://schemas.microsoft.com/office/drawing/2014/main" id="{DB44A996-F65C-43AF-8C9B-934E4B083AC8}"/>
              </a:ext>
            </a:extLst>
          </p:cNvPr>
          <p:cNvPicPr>
            <a:picLocks noChangeAspect="1"/>
          </p:cNvPicPr>
          <p:nvPr/>
        </p:nvPicPr>
        <p:blipFill>
          <a:blip r:embed="rId3"/>
          <a:stretch>
            <a:fillRect/>
          </a:stretch>
        </p:blipFill>
        <p:spPr>
          <a:xfrm>
            <a:off x="818262" y="3692409"/>
            <a:ext cx="7507475" cy="1245112"/>
          </a:xfrm>
          <a:prstGeom prst="rect">
            <a:avLst/>
          </a:prstGeom>
        </p:spPr>
      </p:pic>
      <p:pic>
        <p:nvPicPr>
          <p:cNvPr id="8" name="图片 7">
            <a:extLst>
              <a:ext uri="{FF2B5EF4-FFF2-40B4-BE49-F238E27FC236}">
                <a16:creationId xmlns:a16="http://schemas.microsoft.com/office/drawing/2014/main" id="{FB862561-D591-40E5-8437-650F4F240A75}"/>
              </a:ext>
            </a:extLst>
          </p:cNvPr>
          <p:cNvPicPr>
            <a:picLocks noChangeAspect="1"/>
          </p:cNvPicPr>
          <p:nvPr/>
        </p:nvPicPr>
        <p:blipFill>
          <a:blip r:embed="rId4"/>
          <a:stretch>
            <a:fillRect/>
          </a:stretch>
        </p:blipFill>
        <p:spPr>
          <a:xfrm>
            <a:off x="3578259" y="494971"/>
            <a:ext cx="2221567" cy="1136516"/>
          </a:xfrm>
          <a:prstGeom prst="rect">
            <a:avLst/>
          </a:prstGeom>
          <a:effectLst>
            <a:outerShdw blurRad="63500" sx="102000" sy="102000" algn="ctr" rotWithShape="0">
              <a:prstClr val="black">
                <a:alpha val="40000"/>
              </a:prstClr>
            </a:outerShdw>
          </a:effectLst>
        </p:spPr>
      </p:pic>
      <p:pic>
        <p:nvPicPr>
          <p:cNvPr id="12" name="图片 11">
            <a:extLst>
              <a:ext uri="{FF2B5EF4-FFF2-40B4-BE49-F238E27FC236}">
                <a16:creationId xmlns:a16="http://schemas.microsoft.com/office/drawing/2014/main" id="{E3E9DB36-FF7C-4895-A108-0913948FA23A}"/>
              </a:ext>
            </a:extLst>
          </p:cNvPr>
          <p:cNvPicPr>
            <a:picLocks noChangeAspect="1"/>
          </p:cNvPicPr>
          <p:nvPr/>
        </p:nvPicPr>
        <p:blipFill>
          <a:blip r:embed="rId5"/>
          <a:stretch>
            <a:fillRect/>
          </a:stretch>
        </p:blipFill>
        <p:spPr>
          <a:xfrm>
            <a:off x="5952419" y="497496"/>
            <a:ext cx="2277490" cy="114967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108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7">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-Mipmap</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646331"/>
          </a:xfrm>
          <a:prstGeom prst="rect">
            <a:avLst/>
          </a:prstGeom>
          <a:noFill/>
        </p:spPr>
        <p:txBody>
          <a:bodyPr wrap="square" rtlCol="0">
            <a:spAutoFit/>
          </a:bodyPr>
          <a:lstStyle/>
          <a:p>
            <a:r>
              <a:rPr lang="en-US" altLang="zh-CN" dirty="0"/>
              <a:t>fs</a:t>
            </a:r>
            <a:r>
              <a:rPr lang="zh-CN" altLang="en-US" dirty="0"/>
              <a:t>中</a:t>
            </a:r>
            <a:r>
              <a:rPr lang="en-US" altLang="zh-CN" dirty="0"/>
              <a:t>tex2D</a:t>
            </a:r>
            <a:r>
              <a:rPr lang="zh-CN" altLang="en-US" dirty="0"/>
              <a:t>函数内部实现了对</a:t>
            </a:r>
            <a:r>
              <a:rPr lang="en-US" altLang="zh-CN" dirty="0"/>
              <a:t>Mipmap</a:t>
            </a:r>
            <a:r>
              <a:rPr lang="zh-CN" altLang="en-US" dirty="0"/>
              <a:t>的计算的支持，所以不需要计算</a:t>
            </a:r>
            <a:r>
              <a:rPr lang="en-US" altLang="zh-CN" dirty="0"/>
              <a:t>Mipmap </a:t>
            </a:r>
            <a:r>
              <a:rPr lang="en-US" altLang="zh-CN" dirty="0" err="1"/>
              <a:t>LODLevel</a:t>
            </a:r>
            <a:r>
              <a:rPr lang="zh-CN" altLang="en-US" dirty="0"/>
              <a:t>，但</a:t>
            </a:r>
            <a:r>
              <a:rPr lang="en-US" altLang="zh-CN" dirty="0"/>
              <a:t>vs</a:t>
            </a:r>
            <a:r>
              <a:rPr lang="zh-CN" altLang="en-US" dirty="0"/>
              <a:t>中不支持</a:t>
            </a:r>
            <a:r>
              <a:rPr lang="en-US" altLang="zh-CN" dirty="0"/>
              <a:t>tex2D</a:t>
            </a:r>
            <a:r>
              <a:rPr lang="zh-CN" altLang="en-US" dirty="0"/>
              <a:t>，使用</a:t>
            </a:r>
            <a:r>
              <a:rPr lang="en-US" altLang="zh-CN" dirty="0"/>
              <a:t>tex2DLod</a:t>
            </a:r>
            <a:r>
              <a:rPr lang="zh-CN" altLang="en-US" dirty="0"/>
              <a:t>的时候</a:t>
            </a:r>
            <a:r>
              <a:rPr lang="en-US" altLang="zh-CN" dirty="0"/>
              <a:t>Mipmap</a:t>
            </a:r>
            <a:r>
              <a:rPr lang="zh-CN" altLang="en-US" dirty="0"/>
              <a:t>需要自行计算</a:t>
            </a:r>
          </a:p>
        </p:txBody>
      </p:sp>
      <p:pic>
        <p:nvPicPr>
          <p:cNvPr id="5" name="图片 4">
            <a:extLst>
              <a:ext uri="{FF2B5EF4-FFF2-40B4-BE49-F238E27FC236}">
                <a16:creationId xmlns:a16="http://schemas.microsoft.com/office/drawing/2014/main" id="{6427BA75-1AE2-4DFC-AAEE-24CE815A6668}"/>
              </a:ext>
            </a:extLst>
          </p:cNvPr>
          <p:cNvPicPr>
            <a:picLocks noChangeAspect="1"/>
          </p:cNvPicPr>
          <p:nvPr/>
        </p:nvPicPr>
        <p:blipFill>
          <a:blip r:embed="rId3"/>
          <a:stretch>
            <a:fillRect/>
          </a:stretch>
        </p:blipFill>
        <p:spPr>
          <a:xfrm>
            <a:off x="5309546" y="2443276"/>
            <a:ext cx="3377254" cy="1790669"/>
          </a:xfrm>
          <a:prstGeom prst="rect">
            <a:avLst/>
          </a:prstGeom>
        </p:spPr>
      </p:pic>
      <p:pic>
        <p:nvPicPr>
          <p:cNvPr id="1026" name="Picture 2" descr="preview">
            <a:extLst>
              <a:ext uri="{FF2B5EF4-FFF2-40B4-BE49-F238E27FC236}">
                <a16:creationId xmlns:a16="http://schemas.microsoft.com/office/drawing/2014/main" id="{08716581-04FD-4D84-AA59-832F8A6C2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088811"/>
            <a:ext cx="4691550" cy="267240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0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-CS Culling</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69332"/>
          </a:xfrm>
          <a:prstGeom prst="rect">
            <a:avLst/>
          </a:prstGeom>
          <a:noFill/>
        </p:spPr>
        <p:txBody>
          <a:bodyPr wrap="square" rtlCol="0">
            <a:spAutoFit/>
          </a:bodyPr>
          <a:lstStyle/>
          <a:p>
            <a:r>
              <a:rPr lang="zh-CN" altLang="en-US" dirty="0"/>
              <a:t>将</a:t>
            </a:r>
            <a:r>
              <a:rPr lang="en-US" altLang="zh-CN" dirty="0"/>
              <a:t>AABB  8</a:t>
            </a:r>
            <a:r>
              <a:rPr lang="zh-CN" altLang="en-US" dirty="0"/>
              <a:t>个顶点的</a:t>
            </a:r>
            <a:r>
              <a:rPr lang="en-US" altLang="zh-CN" dirty="0" err="1"/>
              <a:t>MinDepth</a:t>
            </a:r>
            <a:r>
              <a:rPr lang="zh-CN" altLang="en-US" dirty="0"/>
              <a:t>和</a:t>
            </a:r>
            <a:r>
              <a:rPr lang="en-US" altLang="zh-CN" dirty="0"/>
              <a:t>Mipmap</a:t>
            </a:r>
            <a:r>
              <a:rPr lang="zh-CN" altLang="en-US" dirty="0"/>
              <a:t>的</a:t>
            </a:r>
            <a:r>
              <a:rPr lang="en-US" altLang="zh-CN" dirty="0" err="1"/>
              <a:t>MaxDepth</a:t>
            </a:r>
            <a:r>
              <a:rPr lang="zh-CN" altLang="en-US" dirty="0"/>
              <a:t>比较</a:t>
            </a:r>
          </a:p>
        </p:txBody>
      </p:sp>
      <p:pic>
        <p:nvPicPr>
          <p:cNvPr id="5" name="图片 4">
            <a:extLst>
              <a:ext uri="{FF2B5EF4-FFF2-40B4-BE49-F238E27FC236}">
                <a16:creationId xmlns:a16="http://schemas.microsoft.com/office/drawing/2014/main" id="{AB6AE935-09BF-4DCB-BB5B-F3F8483A1CB3}"/>
              </a:ext>
            </a:extLst>
          </p:cNvPr>
          <p:cNvPicPr>
            <a:picLocks noChangeAspect="1"/>
          </p:cNvPicPr>
          <p:nvPr/>
        </p:nvPicPr>
        <p:blipFill>
          <a:blip r:embed="rId3"/>
          <a:stretch>
            <a:fillRect/>
          </a:stretch>
        </p:blipFill>
        <p:spPr>
          <a:xfrm>
            <a:off x="1148275" y="1777926"/>
            <a:ext cx="6847450" cy="3159595"/>
          </a:xfrm>
          <a:prstGeom prst="rect">
            <a:avLst/>
          </a:prstGeom>
        </p:spPr>
      </p:pic>
    </p:spTree>
    <p:extLst>
      <p:ext uri="{BB962C8B-B14F-4D97-AF65-F5344CB8AC3E}">
        <p14:creationId xmlns:p14="http://schemas.microsoft.com/office/powerpoint/2010/main" val="192472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22F5E61-FB01-45E0-8949-A636E8B032DD}"/>
              </a:ext>
            </a:extLst>
          </p:cNvPr>
          <p:cNvPicPr>
            <a:picLocks noChangeAspect="1"/>
          </p:cNvPicPr>
          <p:nvPr/>
        </p:nvPicPr>
        <p:blipFill>
          <a:blip r:embed="rId3"/>
          <a:stretch>
            <a:fillRect/>
          </a:stretch>
        </p:blipFill>
        <p:spPr>
          <a:xfrm>
            <a:off x="457200" y="1620232"/>
            <a:ext cx="3979469" cy="2984602"/>
          </a:xfrm>
          <a:prstGeom prst="rect">
            <a:avLst/>
          </a:prstGeom>
        </p:spPr>
      </p:pic>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-CS Culling</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69332"/>
          </a:xfrm>
          <a:prstGeom prst="rect">
            <a:avLst/>
          </a:prstGeom>
          <a:noFill/>
        </p:spPr>
        <p:txBody>
          <a:bodyPr wrap="square" rtlCol="0">
            <a:spAutoFit/>
          </a:bodyPr>
          <a:lstStyle/>
          <a:p>
            <a:r>
              <a:rPr lang="en-US" altLang="zh-CN" dirty="0"/>
              <a:t>Snapdragon</a:t>
            </a:r>
            <a:r>
              <a:rPr lang="zh-CN" altLang="en-US" dirty="0"/>
              <a:t>性能测试（</a:t>
            </a:r>
            <a:r>
              <a:rPr lang="en-US" altLang="zh-CN" b="1" dirty="0" err="1">
                <a:solidFill>
                  <a:schemeClr val="accent2"/>
                </a:solidFill>
              </a:rPr>
              <a:t>CullingOff_HizOff</a:t>
            </a:r>
            <a:r>
              <a:rPr lang="en-US" altLang="zh-CN" dirty="0"/>
              <a:t>=&gt;</a:t>
            </a:r>
            <a:r>
              <a:rPr lang="en-US" altLang="zh-CN" b="1" dirty="0" err="1">
                <a:solidFill>
                  <a:schemeClr val="accent1"/>
                </a:solidFill>
              </a:rPr>
              <a:t>CullingOn_HizOff</a:t>
            </a:r>
            <a:r>
              <a:rPr lang="en-US" altLang="zh-CN" dirty="0"/>
              <a:t>=&gt;</a:t>
            </a:r>
            <a:r>
              <a:rPr lang="en-US" altLang="zh-CN" b="1" dirty="0" err="1">
                <a:solidFill>
                  <a:schemeClr val="accent3"/>
                </a:solidFill>
              </a:rPr>
              <a:t>CullingOn_HizOn</a:t>
            </a:r>
            <a:r>
              <a:rPr lang="zh-CN" altLang="en-US" dirty="0"/>
              <a:t>）</a:t>
            </a:r>
          </a:p>
        </p:txBody>
      </p:sp>
      <p:pic>
        <p:nvPicPr>
          <p:cNvPr id="5" name="Picture 1">
            <a:extLst>
              <a:ext uri="{FF2B5EF4-FFF2-40B4-BE49-F238E27FC236}">
                <a16:creationId xmlns:a16="http://schemas.microsoft.com/office/drawing/2014/main" id="{091F6261-112D-4839-98DC-98D460F1C815}"/>
              </a:ext>
            </a:extLst>
          </p:cNvPr>
          <p:cNvPicPr>
            <a:picLocks noChangeAspect="1"/>
          </p:cNvPicPr>
          <p:nvPr/>
        </p:nvPicPr>
        <p:blipFill>
          <a:blip r:embed="rId4"/>
          <a:stretch>
            <a:fillRect/>
          </a:stretch>
        </p:blipFill>
        <p:spPr>
          <a:xfrm>
            <a:off x="2582265" y="1620232"/>
            <a:ext cx="3979470" cy="2984602"/>
          </a:xfrm>
          <a:prstGeom prst="rect">
            <a:avLst/>
          </a:prstGeom>
        </p:spPr>
      </p:pic>
      <p:pic>
        <p:nvPicPr>
          <p:cNvPr id="7" name="Picture 3">
            <a:extLst>
              <a:ext uri="{FF2B5EF4-FFF2-40B4-BE49-F238E27FC236}">
                <a16:creationId xmlns:a16="http://schemas.microsoft.com/office/drawing/2014/main" id="{57EE0D35-4E62-4E66-BB6C-ABD97C22B1C4}"/>
              </a:ext>
            </a:extLst>
          </p:cNvPr>
          <p:cNvPicPr>
            <a:picLocks noChangeAspect="1"/>
          </p:cNvPicPr>
          <p:nvPr/>
        </p:nvPicPr>
        <p:blipFill>
          <a:blip r:embed="rId5"/>
          <a:stretch>
            <a:fillRect/>
          </a:stretch>
        </p:blipFill>
        <p:spPr>
          <a:xfrm>
            <a:off x="4572000" y="1620232"/>
            <a:ext cx="3979470" cy="2984602"/>
          </a:xfrm>
          <a:prstGeom prst="rect">
            <a:avLst/>
          </a:prstGeom>
        </p:spPr>
      </p:pic>
      <p:pic>
        <p:nvPicPr>
          <p:cNvPr id="8" name="图片 7">
            <a:extLst>
              <a:ext uri="{FF2B5EF4-FFF2-40B4-BE49-F238E27FC236}">
                <a16:creationId xmlns:a16="http://schemas.microsoft.com/office/drawing/2014/main" id="{C935858F-5294-40C5-AD85-2309EDF1631D}"/>
              </a:ext>
            </a:extLst>
          </p:cNvPr>
          <p:cNvPicPr>
            <a:picLocks noChangeAspect="1"/>
          </p:cNvPicPr>
          <p:nvPr/>
        </p:nvPicPr>
        <p:blipFill>
          <a:blip r:embed="rId6"/>
          <a:stretch>
            <a:fillRect/>
          </a:stretch>
        </p:blipFill>
        <p:spPr>
          <a:xfrm>
            <a:off x="529785" y="2963742"/>
            <a:ext cx="8084429" cy="594443"/>
          </a:xfrm>
          <a:prstGeom prst="rect">
            <a:avLst/>
          </a:prstGeom>
        </p:spPr>
      </p:pic>
    </p:spTree>
    <p:extLst>
      <p:ext uri="{BB962C8B-B14F-4D97-AF65-F5344CB8AC3E}">
        <p14:creationId xmlns:p14="http://schemas.microsoft.com/office/powerpoint/2010/main" val="108990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-CS Culling</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1903781" cy="892552"/>
          </a:xfrm>
          <a:prstGeom prst="rect">
            <a:avLst/>
          </a:prstGeom>
          <a:noFill/>
        </p:spPr>
        <p:txBody>
          <a:bodyPr wrap="square" rtlCol="0">
            <a:spAutoFit/>
          </a:bodyPr>
          <a:lstStyle/>
          <a:p>
            <a:r>
              <a:rPr lang="en-US" altLang="zh-CN" dirty="0" err="1"/>
              <a:t>Hiz</a:t>
            </a:r>
            <a:r>
              <a:rPr lang="zh-CN" altLang="en-US" dirty="0"/>
              <a:t>带宽来源：</a:t>
            </a:r>
            <a:endParaRPr lang="en-US" altLang="zh-CN" dirty="0"/>
          </a:p>
          <a:p>
            <a:endParaRPr lang="en-US" altLang="zh-CN" dirty="0"/>
          </a:p>
          <a:p>
            <a:r>
              <a:rPr lang="zh-CN" altLang="en-US" sz="1600" dirty="0"/>
              <a:t>生成</a:t>
            </a:r>
            <a:r>
              <a:rPr lang="en-US" altLang="zh-CN" sz="1600" dirty="0"/>
              <a:t>Mipmap</a:t>
            </a:r>
            <a:r>
              <a:rPr lang="zh-CN" altLang="en-US" sz="1600" dirty="0"/>
              <a:t>深度图</a:t>
            </a:r>
          </a:p>
        </p:txBody>
      </p:sp>
      <p:pic>
        <p:nvPicPr>
          <p:cNvPr id="4" name="图片 3">
            <a:extLst>
              <a:ext uri="{FF2B5EF4-FFF2-40B4-BE49-F238E27FC236}">
                <a16:creationId xmlns:a16="http://schemas.microsoft.com/office/drawing/2014/main" id="{0869CD30-9B49-4D67-B1C2-FB3CCAA267F4}"/>
              </a:ext>
            </a:extLst>
          </p:cNvPr>
          <p:cNvPicPr>
            <a:picLocks noChangeAspect="1"/>
          </p:cNvPicPr>
          <p:nvPr/>
        </p:nvPicPr>
        <p:blipFill>
          <a:blip r:embed="rId3"/>
          <a:stretch>
            <a:fillRect/>
          </a:stretch>
        </p:blipFill>
        <p:spPr>
          <a:xfrm>
            <a:off x="2712425" y="1063229"/>
            <a:ext cx="5974375" cy="3718908"/>
          </a:xfrm>
          <a:prstGeom prst="rect">
            <a:avLst/>
          </a:prstGeom>
        </p:spPr>
      </p:pic>
    </p:spTree>
    <p:extLst>
      <p:ext uri="{BB962C8B-B14F-4D97-AF65-F5344CB8AC3E}">
        <p14:creationId xmlns:p14="http://schemas.microsoft.com/office/powerpoint/2010/main" val="4158578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Cluster</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511296"/>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304460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1208298" cy="1477328"/>
          </a:xfrm>
          <a:prstGeom prst="rect">
            <a:avLst/>
          </a:prstGeom>
          <a:noFill/>
        </p:spPr>
        <p:txBody>
          <a:bodyPr wrap="square" rtlCol="0">
            <a:spAutoFit/>
          </a:bodyPr>
          <a:lstStyle/>
          <a:p>
            <a:r>
              <a:rPr lang="en-US" altLang="zh-CN" dirty="0"/>
              <a:t>Size</a:t>
            </a:r>
            <a:r>
              <a:rPr lang="zh-CN" altLang="en-US" dirty="0"/>
              <a:t>：    </a:t>
            </a:r>
            <a:r>
              <a:rPr lang="en-US" altLang="zh-CN" dirty="0"/>
              <a:t>512x512</a:t>
            </a:r>
          </a:p>
          <a:p>
            <a:endParaRPr lang="en-US" altLang="zh-CN" dirty="0"/>
          </a:p>
          <a:p>
            <a:r>
              <a:rPr lang="en-US" altLang="zh-CN" dirty="0"/>
              <a:t>Resolution</a:t>
            </a:r>
            <a:r>
              <a:rPr lang="zh-CN" altLang="en-US" dirty="0"/>
              <a:t>：</a:t>
            </a:r>
            <a:endParaRPr lang="en-US" altLang="zh-CN" dirty="0"/>
          </a:p>
          <a:p>
            <a:r>
              <a:rPr lang="en-US" altLang="zh-CN" dirty="0"/>
              <a:t>64</a:t>
            </a:r>
          </a:p>
        </p:txBody>
      </p:sp>
      <p:pic>
        <p:nvPicPr>
          <p:cNvPr id="4" name="图片 3">
            <a:extLst>
              <a:ext uri="{FF2B5EF4-FFF2-40B4-BE49-F238E27FC236}">
                <a16:creationId xmlns:a16="http://schemas.microsoft.com/office/drawing/2014/main" id="{A102EBA2-7B93-473F-8BCB-5BB18C32E021}"/>
              </a:ext>
            </a:extLst>
          </p:cNvPr>
          <p:cNvPicPr>
            <a:picLocks noChangeAspect="1"/>
          </p:cNvPicPr>
          <p:nvPr/>
        </p:nvPicPr>
        <p:blipFill>
          <a:blip r:embed="rId3"/>
          <a:stretch>
            <a:fillRect/>
          </a:stretch>
        </p:blipFill>
        <p:spPr>
          <a:xfrm>
            <a:off x="2028438" y="1016211"/>
            <a:ext cx="5087124" cy="3980674"/>
          </a:xfrm>
          <a:prstGeom prst="rect">
            <a:avLst/>
          </a:prstGeom>
        </p:spPr>
      </p:pic>
    </p:spTree>
    <p:extLst>
      <p:ext uri="{BB962C8B-B14F-4D97-AF65-F5344CB8AC3E}">
        <p14:creationId xmlns:p14="http://schemas.microsoft.com/office/powerpoint/2010/main" val="162357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813520" cy="212686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构建地形四叉树，根据相机位置筛选出符合</a:t>
            </a:r>
            <a:r>
              <a:rPr lang="en-US" altLang="zh-CN" dirty="0"/>
              <a:t>LOD</a:t>
            </a:r>
            <a:r>
              <a:rPr lang="zh-CN" altLang="en-US" dirty="0"/>
              <a:t>的结点</a:t>
            </a:r>
            <a:r>
              <a:rPr lang="en-US" altLang="zh-CN" dirty="0"/>
              <a:t>List</a:t>
            </a:r>
          </a:p>
          <a:p>
            <a:pPr marL="285750" indent="-285750">
              <a:lnSpc>
                <a:spcPct val="150000"/>
              </a:lnSpc>
              <a:buFont typeface="Wingdings" panose="05000000000000000000" pitchFamily="2" charset="2"/>
              <a:buChar char="Ø"/>
            </a:pPr>
            <a:endParaRPr lang="en-US" altLang="zh-CN" dirty="0"/>
          </a:p>
          <a:p>
            <a:pPr marL="285750" indent="-285750">
              <a:lnSpc>
                <a:spcPct val="150000"/>
              </a:lnSpc>
              <a:buFont typeface="Wingdings" panose="05000000000000000000" pitchFamily="2" charset="2"/>
              <a:buChar char="Ø"/>
            </a:pPr>
            <a:r>
              <a:rPr lang="zh-CN" altLang="en-US" dirty="0"/>
              <a:t>结点数据包含</a:t>
            </a:r>
            <a:r>
              <a:rPr lang="en-US" altLang="zh-CN" dirty="0"/>
              <a:t>Rect</a:t>
            </a:r>
            <a:r>
              <a:rPr lang="zh-CN" altLang="en-US" dirty="0"/>
              <a:t>、</a:t>
            </a:r>
            <a:r>
              <a:rPr lang="en-US" altLang="zh-CN" dirty="0"/>
              <a:t>LOD</a:t>
            </a:r>
            <a:r>
              <a:rPr lang="zh-CN" altLang="en-US" dirty="0"/>
              <a:t>及</a:t>
            </a:r>
            <a:r>
              <a:rPr lang="en-US" altLang="zh-CN" dirty="0" err="1">
                <a:solidFill>
                  <a:srgbClr val="FF0000"/>
                </a:solidFill>
              </a:rPr>
              <a:t>Neighbour</a:t>
            </a:r>
            <a:endParaRPr lang="zh-CN" altLang="en-US" dirty="0">
              <a:solidFill>
                <a:srgbClr val="FF0000"/>
              </a:solidFill>
            </a:endParaRPr>
          </a:p>
        </p:txBody>
      </p:sp>
      <p:pic>
        <p:nvPicPr>
          <p:cNvPr id="4" name="图片 3">
            <a:extLst>
              <a:ext uri="{FF2B5EF4-FFF2-40B4-BE49-F238E27FC236}">
                <a16:creationId xmlns:a16="http://schemas.microsoft.com/office/drawing/2014/main" id="{3299C770-3032-438A-B42F-30B58EA3D543}"/>
              </a:ext>
            </a:extLst>
          </p:cNvPr>
          <p:cNvPicPr>
            <a:picLocks/>
          </p:cNvPicPr>
          <p:nvPr/>
        </p:nvPicPr>
        <p:blipFill>
          <a:blip r:embed="rId3"/>
          <a:stretch>
            <a:fillRect/>
          </a:stretch>
        </p:blipFill>
        <p:spPr>
          <a:xfrm>
            <a:off x="4585983" y="854079"/>
            <a:ext cx="3960000" cy="3960000"/>
          </a:xfrm>
          <a:prstGeom prst="rect">
            <a:avLst/>
          </a:prstGeom>
        </p:spPr>
      </p:pic>
      <p:pic>
        <p:nvPicPr>
          <p:cNvPr id="5" name="图片 4">
            <a:extLst>
              <a:ext uri="{FF2B5EF4-FFF2-40B4-BE49-F238E27FC236}">
                <a16:creationId xmlns:a16="http://schemas.microsoft.com/office/drawing/2014/main" id="{96213D71-CF55-4C8C-8E60-F360E2B8E9A4}"/>
              </a:ext>
            </a:extLst>
          </p:cNvPr>
          <p:cNvPicPr>
            <a:picLocks noChangeAspect="1"/>
          </p:cNvPicPr>
          <p:nvPr/>
        </p:nvPicPr>
        <p:blipFill>
          <a:blip r:embed="rId4"/>
          <a:stretch>
            <a:fillRect/>
          </a:stretch>
        </p:blipFill>
        <p:spPr>
          <a:xfrm>
            <a:off x="598017" y="3661156"/>
            <a:ext cx="7947966" cy="879320"/>
          </a:xfrm>
          <a:prstGeom prst="rect">
            <a:avLst/>
          </a:prstGeom>
        </p:spPr>
      </p:pic>
    </p:spTree>
    <p:extLst>
      <p:ext uri="{BB962C8B-B14F-4D97-AF65-F5344CB8AC3E}">
        <p14:creationId xmlns:p14="http://schemas.microsoft.com/office/powerpoint/2010/main" val="224730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457199" y="1250899"/>
            <a:ext cx="2293316" cy="2537874"/>
          </a:xfrm>
          <a:prstGeom prst="rect">
            <a:avLst/>
          </a:prstGeom>
          <a:noFill/>
        </p:spPr>
        <p:txBody>
          <a:bodyPr wrap="square" rtlCol="0">
            <a:spAutoFit/>
          </a:bodyPr>
          <a:lstStyle/>
          <a:p>
            <a:pPr>
              <a:lnSpc>
                <a:spcPct val="150000"/>
              </a:lnSpc>
            </a:pPr>
            <a:r>
              <a:rPr lang="zh-CN" altLang="en-US" dirty="0"/>
              <a:t>地形块树节点更新放在</a:t>
            </a:r>
            <a:r>
              <a:rPr lang="en-US" altLang="zh-CN" dirty="0"/>
              <a:t>CPU</a:t>
            </a:r>
            <a:r>
              <a:rPr lang="zh-CN" altLang="en-US" dirty="0"/>
              <a:t>，地形块大小</a:t>
            </a:r>
            <a:r>
              <a:rPr lang="en-US" altLang="zh-CN" dirty="0"/>
              <a:t>512x512</a:t>
            </a:r>
            <a:r>
              <a:rPr lang="zh-CN" altLang="en-US" dirty="0"/>
              <a:t>、</a:t>
            </a:r>
            <a:r>
              <a:rPr lang="en-US" altLang="zh-CN" dirty="0"/>
              <a:t>Depth 4</a:t>
            </a:r>
            <a:r>
              <a:rPr lang="zh-CN" altLang="en-US" dirty="0"/>
              <a:t>、测试机型小米</a:t>
            </a:r>
            <a:r>
              <a:rPr lang="en-US" altLang="zh-CN" dirty="0"/>
              <a:t>10</a:t>
            </a:r>
            <a:r>
              <a:rPr lang="zh-CN" altLang="en-US" dirty="0"/>
              <a:t>，开销如右图所示（</a:t>
            </a:r>
            <a:r>
              <a:rPr lang="zh-CN" altLang="en-US" dirty="0">
                <a:solidFill>
                  <a:schemeClr val="accent2"/>
                </a:solidFill>
              </a:rPr>
              <a:t>后续考虑放在</a:t>
            </a:r>
            <a:r>
              <a:rPr lang="en-US" altLang="zh-CN" dirty="0">
                <a:solidFill>
                  <a:schemeClr val="accent2"/>
                </a:solidFill>
              </a:rPr>
              <a:t>CS</a:t>
            </a:r>
            <a:r>
              <a:rPr lang="zh-CN" altLang="en-US" dirty="0">
                <a:solidFill>
                  <a:schemeClr val="accent2"/>
                </a:solidFill>
              </a:rPr>
              <a:t>中</a:t>
            </a:r>
            <a:r>
              <a:rPr lang="zh-CN" altLang="en-US" dirty="0"/>
              <a:t>）</a:t>
            </a:r>
          </a:p>
        </p:txBody>
      </p:sp>
      <p:pic>
        <p:nvPicPr>
          <p:cNvPr id="4" name="图片 3">
            <a:extLst>
              <a:ext uri="{FF2B5EF4-FFF2-40B4-BE49-F238E27FC236}">
                <a16:creationId xmlns:a16="http://schemas.microsoft.com/office/drawing/2014/main" id="{14A2DC55-005F-4881-9AEA-64215F2D61AC}"/>
              </a:ext>
            </a:extLst>
          </p:cNvPr>
          <p:cNvPicPr>
            <a:picLocks noChangeAspect="1"/>
          </p:cNvPicPr>
          <p:nvPr/>
        </p:nvPicPr>
        <p:blipFill>
          <a:blip r:embed="rId3"/>
          <a:stretch>
            <a:fillRect/>
          </a:stretch>
        </p:blipFill>
        <p:spPr>
          <a:xfrm>
            <a:off x="3152850" y="1328235"/>
            <a:ext cx="5533950" cy="3427558"/>
          </a:xfrm>
          <a:prstGeom prst="rect">
            <a:avLst/>
          </a:prstGeom>
        </p:spPr>
      </p:pic>
    </p:spTree>
    <p:extLst>
      <p:ext uri="{BB962C8B-B14F-4D97-AF65-F5344CB8AC3E}">
        <p14:creationId xmlns:p14="http://schemas.microsoft.com/office/powerpoint/2010/main" val="4160796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813520" cy="1291379"/>
          </a:xfrm>
          <a:prstGeom prst="rect">
            <a:avLst/>
          </a:prstGeom>
          <a:noFill/>
        </p:spPr>
        <p:txBody>
          <a:bodyPr wrap="square" rtlCol="0">
            <a:spAutoFit/>
          </a:bodyPr>
          <a:lstStyle/>
          <a:p>
            <a:pPr>
              <a:lnSpc>
                <a:spcPct val="150000"/>
              </a:lnSpc>
            </a:pPr>
            <a:r>
              <a:rPr lang="en-US" altLang="zh-CN" dirty="0"/>
              <a:t>Frustum Culling</a:t>
            </a:r>
            <a:r>
              <a:rPr lang="zh-CN" altLang="en-US" dirty="0"/>
              <a:t>：</a:t>
            </a:r>
            <a:endParaRPr lang="en-US" altLang="zh-CN" dirty="0"/>
          </a:p>
          <a:p>
            <a:pPr>
              <a:lnSpc>
                <a:spcPct val="150000"/>
              </a:lnSpc>
            </a:pPr>
            <a:r>
              <a:rPr lang="en-US" altLang="zh-CN" dirty="0"/>
              <a:t>Compute Shader</a:t>
            </a:r>
            <a:r>
              <a:rPr lang="zh-CN" altLang="en-US" dirty="0"/>
              <a:t>视锥剔除，取</a:t>
            </a:r>
            <a:r>
              <a:rPr lang="en-US" altLang="zh-CN" dirty="0"/>
              <a:t>Rect</a:t>
            </a:r>
            <a:r>
              <a:rPr lang="zh-CN" altLang="en-US" dirty="0"/>
              <a:t>四个顶点的</a:t>
            </a:r>
            <a:r>
              <a:rPr lang="en-US" altLang="zh-CN" dirty="0" err="1"/>
              <a:t>HeightMap</a:t>
            </a:r>
            <a:r>
              <a:rPr lang="zh-CN" altLang="en-US" dirty="0"/>
              <a:t>确定</a:t>
            </a:r>
            <a:r>
              <a:rPr lang="en-US" altLang="zh-CN" dirty="0"/>
              <a:t>AABB</a:t>
            </a:r>
            <a:r>
              <a:rPr lang="zh-CN" altLang="en-US" dirty="0"/>
              <a:t>做剔除</a:t>
            </a:r>
          </a:p>
        </p:txBody>
      </p:sp>
      <p:pic>
        <p:nvPicPr>
          <p:cNvPr id="7" name="图片 6">
            <a:extLst>
              <a:ext uri="{FF2B5EF4-FFF2-40B4-BE49-F238E27FC236}">
                <a16:creationId xmlns:a16="http://schemas.microsoft.com/office/drawing/2014/main" id="{9FD1C1CF-62D3-4A45-83C0-DE47B2C1224C}"/>
              </a:ext>
            </a:extLst>
          </p:cNvPr>
          <p:cNvPicPr>
            <a:picLocks noChangeAspect="1"/>
          </p:cNvPicPr>
          <p:nvPr/>
        </p:nvPicPr>
        <p:blipFill>
          <a:blip r:embed="rId3"/>
          <a:stretch>
            <a:fillRect/>
          </a:stretch>
        </p:blipFill>
        <p:spPr>
          <a:xfrm>
            <a:off x="4507525" y="828595"/>
            <a:ext cx="4038458" cy="3965752"/>
          </a:xfrm>
          <a:prstGeom prst="rect">
            <a:avLst/>
          </a:prstGeom>
        </p:spPr>
      </p:pic>
      <p:pic>
        <p:nvPicPr>
          <p:cNvPr id="9" name="图片 8">
            <a:extLst>
              <a:ext uri="{FF2B5EF4-FFF2-40B4-BE49-F238E27FC236}">
                <a16:creationId xmlns:a16="http://schemas.microsoft.com/office/drawing/2014/main" id="{4F7A9623-6D77-4823-B97B-9F2172AB5BE8}"/>
              </a:ext>
            </a:extLst>
          </p:cNvPr>
          <p:cNvPicPr>
            <a:picLocks noChangeAspect="1"/>
          </p:cNvPicPr>
          <p:nvPr/>
        </p:nvPicPr>
        <p:blipFill>
          <a:blip r:embed="rId4"/>
          <a:stretch>
            <a:fillRect/>
          </a:stretch>
        </p:blipFill>
        <p:spPr>
          <a:xfrm>
            <a:off x="539646" y="2897453"/>
            <a:ext cx="3558845" cy="1320419"/>
          </a:xfrm>
          <a:prstGeom prst="rect">
            <a:avLst/>
          </a:prstGeom>
        </p:spPr>
      </p:pic>
    </p:spTree>
    <p:extLst>
      <p:ext uri="{BB962C8B-B14F-4D97-AF65-F5344CB8AC3E}">
        <p14:creationId xmlns:p14="http://schemas.microsoft.com/office/powerpoint/2010/main" val="1397652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lgn="l">
              <a:lnSpc>
                <a:spcPts val="3200"/>
              </a:lnSpc>
              <a:spcBef>
                <a:spcPts val="600"/>
              </a:spcBef>
              <a:buClrTx/>
              <a:buSzTx/>
            </a:pPr>
            <a:r>
              <a:rPr lang="en-US" altLang="zh-CN" sz="3200" dirty="0">
                <a:solidFill>
                  <a:schemeClr val="tx1"/>
                </a:solidFill>
                <a:latin typeface="宋体" panose="02010600030101010101" pitchFamily="2" charset="-122"/>
                <a:ea typeface="宋体" panose="02010600030101010101" pitchFamily="2" charset="-122"/>
                <a:sym typeface="+mn-ea"/>
              </a:rPr>
              <a:t>Compute Shader</a:t>
            </a:r>
            <a:endParaRPr lang="zh-CN" altLang="en-US" sz="3200" dirty="0">
              <a:solidFill>
                <a:schemeClr val="tx1"/>
              </a:solidFill>
              <a:latin typeface="宋体" panose="02010600030101010101" pitchFamily="2" charset="-122"/>
              <a:ea typeface="宋体" panose="02010600030101010101" pitchFamily="2" charset="-122"/>
              <a:sym typeface="+mn-ea"/>
            </a:endParaRPr>
          </a:p>
        </p:txBody>
      </p:sp>
      <p:sp>
        <p:nvSpPr>
          <p:cNvPr id="3" name="内容占位符 2"/>
          <p:cNvSpPr>
            <a:spLocks noGrp="1"/>
          </p:cNvSpPr>
          <p:nvPr>
            <p:ph idx="1"/>
          </p:nvPr>
        </p:nvSpPr>
        <p:spPr>
          <a:xfrm>
            <a:off x="457200" y="2713939"/>
            <a:ext cx="8229598" cy="1833295"/>
          </a:xfrm>
        </p:spPr>
        <p:txBody>
          <a:bodyPr>
            <a:noAutofit/>
          </a:bodyPr>
          <a:lstStyle/>
          <a:p>
            <a:pPr lvl="0" algn="l">
              <a:lnSpc>
                <a:spcPct val="170000"/>
              </a:lnSpc>
              <a:spcBef>
                <a:spcPts val="600"/>
              </a:spcBef>
              <a:buClrTx/>
              <a:buSzTx/>
              <a:buFont typeface="Wingdings" panose="05000000000000000000" pitchFamily="2" charset="2"/>
              <a:buChar char="Ø"/>
            </a:pPr>
            <a:r>
              <a:rPr lang="en-US" altLang="zh-CN" sz="1600" dirty="0">
                <a:solidFill>
                  <a:schemeClr val="tx1"/>
                </a:solidFill>
                <a:latin typeface="宋体" panose="02010600030101010101" pitchFamily="2" charset="-122"/>
                <a:ea typeface="宋体" panose="02010600030101010101" pitchFamily="2" charset="-122"/>
                <a:cs typeface="+mj-cs"/>
                <a:sym typeface="+mn-ea"/>
              </a:rPr>
              <a:t>CS</a:t>
            </a:r>
            <a:r>
              <a:rPr lang="zh-CN" altLang="en-US" sz="1600" dirty="0">
                <a:solidFill>
                  <a:schemeClr val="tx1"/>
                </a:solidFill>
                <a:latin typeface="宋体" panose="02010600030101010101" pitchFamily="2" charset="-122"/>
                <a:ea typeface="宋体" panose="02010600030101010101" pitchFamily="2" charset="-122"/>
                <a:cs typeface="+mj-cs"/>
                <a:sym typeface="+mn-ea"/>
              </a:rPr>
              <a:t>运行所需要的</a:t>
            </a:r>
            <a:r>
              <a:rPr lang="en-US" altLang="zh-CN" sz="1600" dirty="0">
                <a:solidFill>
                  <a:schemeClr val="tx1"/>
                </a:solidFill>
                <a:latin typeface="宋体" panose="02010600030101010101" pitchFamily="2" charset="-122"/>
                <a:ea typeface="宋体" panose="02010600030101010101" pitchFamily="2" charset="-122"/>
                <a:cs typeface="+mj-cs"/>
                <a:sym typeface="+mn-ea"/>
              </a:rPr>
              <a:t>Thread Group</a:t>
            </a:r>
            <a:r>
              <a:rPr lang="zh-CN" altLang="en-US" sz="1600" dirty="0">
                <a:solidFill>
                  <a:schemeClr val="tx1"/>
                </a:solidFill>
                <a:latin typeface="宋体" panose="02010600030101010101" pitchFamily="2" charset="-122"/>
                <a:ea typeface="宋体" panose="02010600030101010101" pitchFamily="2" charset="-122"/>
                <a:cs typeface="+mj-cs"/>
                <a:sym typeface="+mn-ea"/>
              </a:rPr>
              <a:t>是可控的（</a:t>
            </a:r>
            <a:r>
              <a:rPr lang="en-US" altLang="zh-CN" sz="1600" dirty="0">
                <a:solidFill>
                  <a:schemeClr val="tx1"/>
                </a:solidFill>
                <a:latin typeface="宋体" panose="02010600030101010101" pitchFamily="2" charset="-122"/>
                <a:ea typeface="宋体" panose="02010600030101010101" pitchFamily="2" charset="-122"/>
                <a:cs typeface="+mj-cs"/>
                <a:sym typeface="+mn-ea"/>
              </a:rPr>
              <a:t>Dispatch</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r>
              <a:rPr lang="en-US" altLang="zh-CN" sz="1600" dirty="0" err="1">
                <a:solidFill>
                  <a:schemeClr val="tx1"/>
                </a:solidFill>
                <a:latin typeface="宋体" panose="02010600030101010101" pitchFamily="2" charset="-122"/>
                <a:ea typeface="宋体" panose="02010600030101010101" pitchFamily="2" charset="-122"/>
                <a:cs typeface="+mj-cs"/>
                <a:sym typeface="+mn-ea"/>
              </a:rPr>
              <a:t>x,y,z</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endParaRPr lang="en-US" altLang="zh-CN" sz="1600" dirty="0">
              <a:solidFill>
                <a:schemeClr val="tx1"/>
              </a:solidFill>
              <a:latin typeface="宋体" panose="02010600030101010101" pitchFamily="2" charset="-122"/>
              <a:ea typeface="宋体" panose="02010600030101010101" pitchFamily="2" charset="-122"/>
              <a:cs typeface="+mj-cs"/>
              <a:sym typeface="+mn-ea"/>
            </a:endParaRPr>
          </a:p>
          <a:p>
            <a:pPr lvl="0" algn="l">
              <a:lnSpc>
                <a:spcPct val="170000"/>
              </a:lnSpc>
              <a:spcBef>
                <a:spcPts val="600"/>
              </a:spcBef>
              <a:buClrTx/>
              <a:buSzTx/>
              <a:buFont typeface="Wingdings" panose="05000000000000000000" pitchFamily="2" charset="2"/>
              <a:buChar char="Ø"/>
            </a:pPr>
            <a:r>
              <a:rPr lang="en-US" altLang="zh-CN" sz="1600" dirty="0">
                <a:solidFill>
                  <a:schemeClr val="tx1"/>
                </a:solidFill>
                <a:latin typeface="宋体" panose="02010600030101010101" pitchFamily="2" charset="-122"/>
                <a:ea typeface="宋体" panose="02010600030101010101" pitchFamily="2" charset="-122"/>
                <a:cs typeface="+mj-cs"/>
                <a:sym typeface="+mn-ea"/>
              </a:rPr>
              <a:t>CS</a:t>
            </a:r>
            <a:r>
              <a:rPr lang="zh-CN" altLang="en-US" sz="1600" dirty="0">
                <a:solidFill>
                  <a:schemeClr val="tx1"/>
                </a:solidFill>
                <a:latin typeface="宋体" panose="02010600030101010101" pitchFamily="2" charset="-122"/>
                <a:ea typeface="宋体" panose="02010600030101010101" pitchFamily="2" charset="-122"/>
                <a:cs typeface="+mj-cs"/>
                <a:sym typeface="+mn-ea"/>
              </a:rPr>
              <a:t>的</a:t>
            </a:r>
            <a:r>
              <a:rPr lang="en-US" altLang="zh-CN" sz="1600" dirty="0">
                <a:solidFill>
                  <a:schemeClr val="tx1"/>
                </a:solidFill>
                <a:latin typeface="宋体" panose="02010600030101010101" pitchFamily="2" charset="-122"/>
                <a:ea typeface="宋体" panose="02010600030101010101" pitchFamily="2" charset="-122"/>
                <a:cs typeface="+mj-cs"/>
                <a:sym typeface="+mn-ea"/>
              </a:rPr>
              <a:t>Kernel</a:t>
            </a:r>
            <a:r>
              <a:rPr lang="zh-CN" altLang="en-US" sz="1600" dirty="0">
                <a:solidFill>
                  <a:schemeClr val="tx1"/>
                </a:solidFill>
                <a:latin typeface="宋体" panose="02010600030101010101" pitchFamily="2" charset="-122"/>
                <a:ea typeface="宋体" panose="02010600030101010101" pitchFamily="2" charset="-122"/>
                <a:cs typeface="+mj-cs"/>
                <a:sym typeface="+mn-ea"/>
              </a:rPr>
              <a:t>函数没有自定义的输入和输出</a:t>
            </a:r>
            <a:endParaRPr lang="en-US" altLang="zh-CN" sz="1600" dirty="0">
              <a:solidFill>
                <a:schemeClr val="tx1"/>
              </a:solidFill>
              <a:latin typeface="宋体" panose="02010600030101010101" pitchFamily="2" charset="-122"/>
              <a:ea typeface="宋体" panose="02010600030101010101" pitchFamily="2" charset="-122"/>
              <a:cs typeface="+mj-cs"/>
              <a:sym typeface="+mn-ea"/>
            </a:endParaRPr>
          </a:p>
          <a:p>
            <a:pPr lvl="0" algn="l">
              <a:lnSpc>
                <a:spcPct val="170000"/>
              </a:lnSpc>
              <a:spcBef>
                <a:spcPts val="600"/>
              </a:spcBef>
              <a:buClrTx/>
              <a:buSzTx/>
              <a:buFont typeface="Wingdings" panose="05000000000000000000" pitchFamily="2" charset="2"/>
              <a:buChar char="Ø"/>
            </a:pPr>
            <a:r>
              <a:rPr lang="zh-CN" altLang="en-US" sz="1600" dirty="0">
                <a:solidFill>
                  <a:schemeClr val="tx1"/>
                </a:solidFill>
                <a:latin typeface="宋体" panose="02010600030101010101" pitchFamily="2" charset="-122"/>
                <a:ea typeface="宋体" panose="02010600030101010101" pitchFamily="2" charset="-122"/>
                <a:cs typeface="+mj-cs"/>
                <a:sym typeface="+mn-ea"/>
              </a:rPr>
              <a:t>可通过</a:t>
            </a:r>
            <a:r>
              <a:rPr lang="en-US" altLang="zh-CN" sz="1600" dirty="0">
                <a:solidFill>
                  <a:schemeClr val="tx1"/>
                </a:solidFill>
                <a:latin typeface="宋体" panose="02010600030101010101" pitchFamily="2" charset="-122"/>
                <a:ea typeface="宋体" panose="02010600030101010101" pitchFamily="2" charset="-122"/>
                <a:cs typeface="+mj-cs"/>
                <a:sym typeface="+mn-ea"/>
              </a:rPr>
              <a:t>Image</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r>
              <a:rPr lang="en-US" altLang="zh-CN" sz="1600" dirty="0">
                <a:solidFill>
                  <a:schemeClr val="tx1"/>
                </a:solidFill>
                <a:latin typeface="宋体" panose="02010600030101010101" pitchFamily="2" charset="-122"/>
                <a:ea typeface="宋体" panose="02010600030101010101" pitchFamily="2" charset="-122"/>
                <a:cs typeface="+mj-cs"/>
                <a:sym typeface="+mn-ea"/>
              </a:rPr>
              <a:t>Render Texture</a:t>
            </a:r>
            <a:r>
              <a:rPr lang="zh-CN" altLang="en-US" sz="1600" dirty="0">
                <a:solidFill>
                  <a:schemeClr val="tx1"/>
                </a:solidFill>
                <a:latin typeface="宋体" panose="02010600030101010101" pitchFamily="2" charset="-122"/>
                <a:ea typeface="宋体" panose="02010600030101010101" pitchFamily="2" charset="-122"/>
                <a:cs typeface="+mj-cs"/>
                <a:sym typeface="+mn-ea"/>
              </a:rPr>
              <a:t>）或</a:t>
            </a:r>
            <a:r>
              <a:rPr lang="en-US" altLang="zh-CN" sz="1600" dirty="0">
                <a:solidFill>
                  <a:schemeClr val="tx1"/>
                </a:solidFill>
                <a:latin typeface="宋体" panose="02010600030101010101" pitchFamily="2" charset="-122"/>
                <a:ea typeface="宋体" panose="02010600030101010101" pitchFamily="2" charset="-122"/>
                <a:cs typeface="+mj-cs"/>
                <a:sym typeface="+mn-ea"/>
              </a:rPr>
              <a:t>Shader Storage Block</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r>
              <a:rPr lang="en-US" altLang="zh-CN" sz="1600" dirty="0">
                <a:solidFill>
                  <a:schemeClr val="tx1"/>
                </a:solidFill>
                <a:latin typeface="宋体" panose="02010600030101010101" pitchFamily="2" charset="-122"/>
                <a:ea typeface="宋体" panose="02010600030101010101" pitchFamily="2" charset="-122"/>
                <a:cs typeface="+mj-cs"/>
                <a:sym typeface="+mn-ea"/>
              </a:rPr>
              <a:t>ComputeBuffer</a:t>
            </a:r>
            <a:r>
              <a:rPr lang="zh-CN" altLang="en-US" sz="1600" dirty="0">
                <a:solidFill>
                  <a:schemeClr val="tx1"/>
                </a:solidFill>
                <a:latin typeface="宋体" panose="02010600030101010101" pitchFamily="2" charset="-122"/>
                <a:ea typeface="宋体" panose="02010600030101010101" pitchFamily="2" charset="-122"/>
                <a:cs typeface="+mj-cs"/>
                <a:sym typeface="+mn-ea"/>
              </a:rPr>
              <a:t>）间接获取输出结果</a:t>
            </a:r>
          </a:p>
        </p:txBody>
      </p:sp>
      <p:pic>
        <p:nvPicPr>
          <p:cNvPr id="6" name="图片 5">
            <a:extLst>
              <a:ext uri="{FF2B5EF4-FFF2-40B4-BE49-F238E27FC236}">
                <a16:creationId xmlns:a16="http://schemas.microsoft.com/office/drawing/2014/main" id="{B8AFEA10-A134-44D1-94FB-F09085A2987B}"/>
              </a:ext>
            </a:extLst>
          </p:cNvPr>
          <p:cNvPicPr>
            <a:picLocks noChangeAspect="1"/>
          </p:cNvPicPr>
          <p:nvPr/>
        </p:nvPicPr>
        <p:blipFill>
          <a:blip r:embed="rId3"/>
          <a:stretch>
            <a:fillRect/>
          </a:stretch>
        </p:blipFill>
        <p:spPr>
          <a:xfrm>
            <a:off x="228599" y="1441610"/>
            <a:ext cx="8686802" cy="987951"/>
          </a:xfrm>
          <a:prstGeom prst="rect">
            <a:avLst/>
          </a:prstGeom>
          <a:effectLst>
            <a:glow rad="63500">
              <a:schemeClr val="accent1">
                <a:satMod val="175000"/>
                <a:alpha val="40000"/>
              </a:schemeClr>
            </a:glo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644200" cy="1295868"/>
          </a:xfrm>
          <a:prstGeom prst="rect">
            <a:avLst/>
          </a:prstGeom>
          <a:noFill/>
        </p:spPr>
        <p:txBody>
          <a:bodyPr wrap="square" rtlCol="0">
            <a:spAutoFit/>
          </a:bodyPr>
          <a:lstStyle/>
          <a:p>
            <a:pPr>
              <a:lnSpc>
                <a:spcPct val="150000"/>
              </a:lnSpc>
            </a:pPr>
            <a:r>
              <a:rPr lang="en-US" altLang="zh-CN" dirty="0" err="1"/>
              <a:t>Hiz</a:t>
            </a:r>
            <a:r>
              <a:rPr lang="zh-CN" altLang="en-US" dirty="0"/>
              <a:t>：</a:t>
            </a:r>
            <a:endParaRPr lang="en-US" altLang="zh-CN" dirty="0"/>
          </a:p>
          <a:p>
            <a:pPr>
              <a:lnSpc>
                <a:spcPct val="150000"/>
              </a:lnSpc>
            </a:pPr>
            <a:r>
              <a:rPr lang="zh-CN" altLang="en-US" dirty="0"/>
              <a:t>根据</a:t>
            </a:r>
            <a:r>
              <a:rPr lang="zh-CN" altLang="en-US" b="1" dirty="0">
                <a:solidFill>
                  <a:schemeClr val="accent2"/>
                </a:solidFill>
              </a:rPr>
              <a:t>上一帧</a:t>
            </a:r>
            <a:r>
              <a:rPr lang="zh-CN" altLang="en-US" dirty="0"/>
              <a:t>的深度图，剔除看不见的地块</a:t>
            </a:r>
            <a:r>
              <a:rPr lang="en-US" altLang="zh-CN" dirty="0"/>
              <a:t>Node</a:t>
            </a:r>
          </a:p>
        </p:txBody>
      </p:sp>
      <p:pic>
        <p:nvPicPr>
          <p:cNvPr id="13" name="图片 12">
            <a:extLst>
              <a:ext uri="{FF2B5EF4-FFF2-40B4-BE49-F238E27FC236}">
                <a16:creationId xmlns:a16="http://schemas.microsoft.com/office/drawing/2014/main" id="{8A8418EB-E99C-4FF9-BF5E-EB4704AB4938}"/>
              </a:ext>
            </a:extLst>
          </p:cNvPr>
          <p:cNvPicPr>
            <a:picLocks noChangeAspect="1"/>
          </p:cNvPicPr>
          <p:nvPr/>
        </p:nvPicPr>
        <p:blipFill>
          <a:blip r:embed="rId3"/>
          <a:stretch>
            <a:fillRect/>
          </a:stretch>
        </p:blipFill>
        <p:spPr>
          <a:xfrm>
            <a:off x="4572000" y="816965"/>
            <a:ext cx="3966578" cy="3960000"/>
          </a:xfrm>
          <a:prstGeom prst="rect">
            <a:avLst/>
          </a:prstGeom>
        </p:spPr>
      </p:pic>
    </p:spTree>
    <p:extLst>
      <p:ext uri="{BB962C8B-B14F-4D97-AF65-F5344CB8AC3E}">
        <p14:creationId xmlns:p14="http://schemas.microsoft.com/office/powerpoint/2010/main" val="3982822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4573829" cy="834972"/>
          </a:xfrm>
          <a:prstGeom prst="rect">
            <a:avLst/>
          </a:prstGeom>
          <a:noFill/>
        </p:spPr>
        <p:txBody>
          <a:bodyPr wrap="square" rtlCol="0">
            <a:spAutoFit/>
          </a:bodyPr>
          <a:lstStyle/>
          <a:p>
            <a:pPr>
              <a:lnSpc>
                <a:spcPct val="150000"/>
              </a:lnSpc>
            </a:pPr>
            <a:r>
              <a:rPr lang="zh-CN" altLang="en-US" dirty="0"/>
              <a:t>接缝处理方案：</a:t>
            </a:r>
            <a:endParaRPr lang="en-US" altLang="zh-CN" dirty="0"/>
          </a:p>
          <a:p>
            <a:pPr>
              <a:lnSpc>
                <a:spcPct val="150000"/>
              </a:lnSpc>
            </a:pPr>
            <a:r>
              <a:rPr lang="zh-CN" altLang="en-US" sz="1600" dirty="0"/>
              <a:t>低</a:t>
            </a:r>
            <a:r>
              <a:rPr lang="en-US" altLang="zh-CN" sz="1600" dirty="0"/>
              <a:t>LOD</a:t>
            </a:r>
            <a:r>
              <a:rPr lang="zh-CN" altLang="en-US" sz="1600" dirty="0"/>
              <a:t>顶点褪变，带顶点色的点向相邻顶点移动</a:t>
            </a:r>
          </a:p>
        </p:txBody>
      </p:sp>
      <p:pic>
        <p:nvPicPr>
          <p:cNvPr id="4" name="图片 3">
            <a:extLst>
              <a:ext uri="{FF2B5EF4-FFF2-40B4-BE49-F238E27FC236}">
                <a16:creationId xmlns:a16="http://schemas.microsoft.com/office/drawing/2014/main" id="{E2A90670-1708-4ECB-B28B-EA514105DDEE}"/>
              </a:ext>
            </a:extLst>
          </p:cNvPr>
          <p:cNvPicPr>
            <a:picLocks noChangeAspect="1"/>
          </p:cNvPicPr>
          <p:nvPr/>
        </p:nvPicPr>
        <p:blipFill>
          <a:blip r:embed="rId3"/>
          <a:stretch>
            <a:fillRect/>
          </a:stretch>
        </p:blipFill>
        <p:spPr>
          <a:xfrm>
            <a:off x="5422390" y="1982328"/>
            <a:ext cx="2862074" cy="2736449"/>
          </a:xfrm>
          <a:prstGeom prst="rect">
            <a:avLst/>
          </a:prstGeom>
        </p:spPr>
      </p:pic>
      <p:pic>
        <p:nvPicPr>
          <p:cNvPr id="10" name="图片 9">
            <a:extLst>
              <a:ext uri="{FF2B5EF4-FFF2-40B4-BE49-F238E27FC236}">
                <a16:creationId xmlns:a16="http://schemas.microsoft.com/office/drawing/2014/main" id="{F451D0B0-8B1A-489B-977A-613CDA939169}"/>
              </a:ext>
            </a:extLst>
          </p:cNvPr>
          <p:cNvPicPr>
            <a:picLocks noChangeAspect="1"/>
          </p:cNvPicPr>
          <p:nvPr/>
        </p:nvPicPr>
        <p:blipFill>
          <a:blip r:embed="rId4"/>
          <a:stretch>
            <a:fillRect/>
          </a:stretch>
        </p:blipFill>
        <p:spPr>
          <a:xfrm>
            <a:off x="661945" y="2136683"/>
            <a:ext cx="4076021" cy="2582094"/>
          </a:xfrm>
          <a:prstGeom prst="rect">
            <a:avLst/>
          </a:prstGeom>
        </p:spPr>
      </p:pic>
      <p:pic>
        <p:nvPicPr>
          <p:cNvPr id="14" name="图片 13">
            <a:extLst>
              <a:ext uri="{FF2B5EF4-FFF2-40B4-BE49-F238E27FC236}">
                <a16:creationId xmlns:a16="http://schemas.microsoft.com/office/drawing/2014/main" id="{D6B9E756-940E-4ED0-AD2C-38BFB6240508}"/>
              </a:ext>
            </a:extLst>
          </p:cNvPr>
          <p:cNvPicPr>
            <a:picLocks noChangeAspect="1"/>
          </p:cNvPicPr>
          <p:nvPr/>
        </p:nvPicPr>
        <p:blipFill>
          <a:blip r:embed="rId5"/>
          <a:stretch>
            <a:fillRect/>
          </a:stretch>
        </p:blipFill>
        <p:spPr>
          <a:xfrm>
            <a:off x="5422390" y="1100991"/>
            <a:ext cx="2862074" cy="881337"/>
          </a:xfrm>
          <a:prstGeom prst="rect">
            <a:avLst/>
          </a:prstGeom>
        </p:spPr>
      </p:pic>
      <p:pic>
        <p:nvPicPr>
          <p:cNvPr id="7" name="图片 6">
            <a:extLst>
              <a:ext uri="{FF2B5EF4-FFF2-40B4-BE49-F238E27FC236}">
                <a16:creationId xmlns:a16="http://schemas.microsoft.com/office/drawing/2014/main" id="{8D7309D9-F9FA-4B5B-85E0-12669662B884}"/>
              </a:ext>
            </a:extLst>
          </p:cNvPr>
          <p:cNvPicPr>
            <a:picLocks noChangeAspect="1"/>
          </p:cNvPicPr>
          <p:nvPr/>
        </p:nvPicPr>
        <p:blipFill>
          <a:blip r:embed="rId6"/>
          <a:stretch>
            <a:fillRect/>
          </a:stretch>
        </p:blipFill>
        <p:spPr>
          <a:xfrm>
            <a:off x="3159824" y="2085872"/>
            <a:ext cx="1920354" cy="2319744"/>
          </a:xfrm>
          <a:prstGeom prst="rect">
            <a:avLst/>
          </a:prstGeom>
        </p:spPr>
      </p:pic>
    </p:spTree>
    <p:extLst>
      <p:ext uri="{BB962C8B-B14F-4D97-AF65-F5344CB8AC3E}">
        <p14:creationId xmlns:p14="http://schemas.microsoft.com/office/powerpoint/2010/main" val="440949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6" name="文本框 5">
            <a:extLst>
              <a:ext uri="{FF2B5EF4-FFF2-40B4-BE49-F238E27FC236}">
                <a16:creationId xmlns:a16="http://schemas.microsoft.com/office/drawing/2014/main" id="{E4B4EC73-AC91-4DA2-9A9B-EE7BAA9A5449}"/>
              </a:ext>
            </a:extLst>
          </p:cNvPr>
          <p:cNvSpPr txBox="1"/>
          <p:nvPr/>
        </p:nvSpPr>
        <p:spPr>
          <a:xfrm>
            <a:off x="598017" y="1250900"/>
            <a:ext cx="3876160" cy="1245213"/>
          </a:xfrm>
          <a:prstGeom prst="rect">
            <a:avLst/>
          </a:prstGeom>
          <a:noFill/>
        </p:spPr>
        <p:txBody>
          <a:bodyPr wrap="square" rtlCol="0">
            <a:spAutoFit/>
          </a:bodyPr>
          <a:lstStyle/>
          <a:p>
            <a:pPr>
              <a:lnSpc>
                <a:spcPct val="150000"/>
              </a:lnSpc>
            </a:pPr>
            <a:r>
              <a:rPr lang="en-US" altLang="zh-CN" dirty="0"/>
              <a:t>VS</a:t>
            </a:r>
            <a:r>
              <a:rPr lang="zh-CN" altLang="en-US" dirty="0"/>
              <a:t>中处理顶点高度：</a:t>
            </a:r>
            <a:endParaRPr lang="en-US" altLang="zh-CN" dirty="0"/>
          </a:p>
          <a:p>
            <a:pPr marL="285750" indent="-285750">
              <a:lnSpc>
                <a:spcPct val="150000"/>
              </a:lnSpc>
              <a:buFont typeface="Wingdings" panose="05000000000000000000" pitchFamily="2" charset="2"/>
              <a:buChar char="Ø"/>
            </a:pPr>
            <a:r>
              <a:rPr lang="zh-CN" altLang="en-US" sz="1600" dirty="0"/>
              <a:t>采集高度图并赋给世界坐标的</a:t>
            </a:r>
            <a:r>
              <a:rPr lang="en-US" altLang="zh-CN" sz="1600" dirty="0"/>
              <a:t>Y</a:t>
            </a:r>
          </a:p>
          <a:p>
            <a:pPr marL="285750" indent="-285750">
              <a:lnSpc>
                <a:spcPct val="150000"/>
              </a:lnSpc>
              <a:buFont typeface="Wingdings" panose="05000000000000000000" pitchFamily="2" charset="2"/>
              <a:buChar char="Ø"/>
            </a:pPr>
            <a:r>
              <a:rPr lang="zh-CN" altLang="en-US" sz="1600" dirty="0"/>
              <a:t>采集</a:t>
            </a:r>
            <a:r>
              <a:rPr lang="en-US" altLang="zh-CN" sz="1600" dirty="0"/>
              <a:t>Normal</a:t>
            </a:r>
            <a:r>
              <a:rPr lang="zh-CN" altLang="en-US" sz="1600" dirty="0"/>
              <a:t>，</a:t>
            </a:r>
            <a:r>
              <a:rPr lang="en-US" altLang="zh-CN" sz="1600" dirty="0"/>
              <a:t>FS</a:t>
            </a:r>
            <a:r>
              <a:rPr lang="zh-CN" altLang="en-US" sz="1600" dirty="0"/>
              <a:t>中渲染需要</a:t>
            </a:r>
            <a:endParaRPr lang="en-US" altLang="zh-CN" sz="1600" dirty="0"/>
          </a:p>
        </p:txBody>
      </p:sp>
      <p:pic>
        <p:nvPicPr>
          <p:cNvPr id="7" name="图片 6">
            <a:extLst>
              <a:ext uri="{FF2B5EF4-FFF2-40B4-BE49-F238E27FC236}">
                <a16:creationId xmlns:a16="http://schemas.microsoft.com/office/drawing/2014/main" id="{C8907DDB-53D7-473B-A6FB-7D8880510F13}"/>
              </a:ext>
            </a:extLst>
          </p:cNvPr>
          <p:cNvPicPr>
            <a:picLocks noChangeAspect="1"/>
          </p:cNvPicPr>
          <p:nvPr/>
        </p:nvPicPr>
        <p:blipFill>
          <a:blip r:embed="rId3"/>
          <a:stretch>
            <a:fillRect/>
          </a:stretch>
        </p:blipFill>
        <p:spPr>
          <a:xfrm>
            <a:off x="481415" y="2731304"/>
            <a:ext cx="5846234" cy="1633576"/>
          </a:xfrm>
          <a:prstGeom prst="rect">
            <a:avLst/>
          </a:prstGeom>
        </p:spPr>
      </p:pic>
      <p:pic>
        <p:nvPicPr>
          <p:cNvPr id="4" name="图片 3">
            <a:extLst>
              <a:ext uri="{FF2B5EF4-FFF2-40B4-BE49-F238E27FC236}">
                <a16:creationId xmlns:a16="http://schemas.microsoft.com/office/drawing/2014/main" id="{DD8A8FA2-1BCD-4DF2-B0C3-BAC7F87D5FA8}"/>
              </a:ext>
            </a:extLst>
          </p:cNvPr>
          <p:cNvPicPr>
            <a:picLocks noChangeAspect="1"/>
          </p:cNvPicPr>
          <p:nvPr/>
        </p:nvPicPr>
        <p:blipFill>
          <a:blip r:embed="rId4"/>
          <a:stretch>
            <a:fillRect/>
          </a:stretch>
        </p:blipFill>
        <p:spPr>
          <a:xfrm>
            <a:off x="5835107" y="511370"/>
            <a:ext cx="2827478" cy="3036722"/>
          </a:xfrm>
          <a:prstGeom prst="rect">
            <a:avLst/>
          </a:prstGeom>
        </p:spPr>
      </p:pic>
      <p:pic>
        <p:nvPicPr>
          <p:cNvPr id="11" name="图片 10">
            <a:extLst>
              <a:ext uri="{FF2B5EF4-FFF2-40B4-BE49-F238E27FC236}">
                <a16:creationId xmlns:a16="http://schemas.microsoft.com/office/drawing/2014/main" id="{53540304-1104-478D-B935-5A0E0ADCBBE4}"/>
              </a:ext>
            </a:extLst>
          </p:cNvPr>
          <p:cNvPicPr>
            <a:picLocks noChangeAspect="1"/>
          </p:cNvPicPr>
          <p:nvPr/>
        </p:nvPicPr>
        <p:blipFill>
          <a:blip r:embed="rId5"/>
          <a:stretch>
            <a:fillRect/>
          </a:stretch>
        </p:blipFill>
        <p:spPr>
          <a:xfrm>
            <a:off x="4474176" y="1250900"/>
            <a:ext cx="3731162" cy="2969829"/>
          </a:xfrm>
          <a:prstGeom prst="rect">
            <a:avLst/>
          </a:prstGeom>
        </p:spPr>
      </p:pic>
    </p:spTree>
    <p:extLst>
      <p:ext uri="{BB962C8B-B14F-4D97-AF65-F5344CB8AC3E}">
        <p14:creationId xmlns:p14="http://schemas.microsoft.com/office/powerpoint/2010/main" val="222779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a:t>
            </a:r>
          </a:p>
        </p:txBody>
      </p:sp>
      <p:sp>
        <p:nvSpPr>
          <p:cNvPr id="6" name="文本框 5">
            <a:extLst>
              <a:ext uri="{FF2B5EF4-FFF2-40B4-BE49-F238E27FC236}">
                <a16:creationId xmlns:a16="http://schemas.microsoft.com/office/drawing/2014/main" id="{E4B4EC73-AC91-4DA2-9A9B-EE7BAA9A5449}"/>
              </a:ext>
            </a:extLst>
          </p:cNvPr>
          <p:cNvSpPr txBox="1"/>
          <p:nvPr/>
        </p:nvSpPr>
        <p:spPr>
          <a:xfrm>
            <a:off x="598016" y="1250900"/>
            <a:ext cx="7946138" cy="2126864"/>
          </a:xfrm>
          <a:prstGeom prst="rect">
            <a:avLst/>
          </a:prstGeom>
          <a:noFill/>
        </p:spPr>
        <p:txBody>
          <a:bodyPr wrap="square" rtlCol="0">
            <a:spAutoFit/>
          </a:bodyPr>
          <a:lstStyle/>
          <a:p>
            <a:pPr>
              <a:lnSpc>
                <a:spcPct val="150000"/>
              </a:lnSpc>
            </a:pPr>
            <a:r>
              <a:rPr lang="en-US" altLang="zh-CN" dirty="0"/>
              <a:t>TODO</a:t>
            </a:r>
            <a:r>
              <a:rPr lang="zh-CN" altLang="en-US" dirty="0"/>
              <a:t>：</a:t>
            </a:r>
            <a:endParaRPr lang="en-US" altLang="zh-CN" dirty="0"/>
          </a:p>
          <a:p>
            <a:pPr>
              <a:lnSpc>
                <a:spcPct val="150000"/>
              </a:lnSpc>
            </a:pPr>
            <a:r>
              <a:rPr lang="en-US" altLang="zh-CN" dirty="0"/>
              <a:t>1</a:t>
            </a:r>
            <a:r>
              <a:rPr lang="zh-CN" altLang="en-US" dirty="0"/>
              <a:t>、地形相关的光照模型，</a:t>
            </a:r>
            <a:r>
              <a:rPr lang="en-US" altLang="zh-CN" dirty="0"/>
              <a:t>PBR</a:t>
            </a:r>
            <a:r>
              <a:rPr lang="zh-CN" altLang="en-US" dirty="0"/>
              <a:t>、</a:t>
            </a:r>
            <a:r>
              <a:rPr lang="en-US" altLang="zh-CN" dirty="0"/>
              <a:t>Shadow</a:t>
            </a:r>
            <a:r>
              <a:rPr lang="zh-CN" altLang="en-US" dirty="0"/>
              <a:t>等</a:t>
            </a:r>
            <a:endParaRPr lang="en-US" altLang="zh-CN" dirty="0"/>
          </a:p>
          <a:p>
            <a:pPr>
              <a:lnSpc>
                <a:spcPct val="150000"/>
              </a:lnSpc>
            </a:pPr>
            <a:r>
              <a:rPr lang="en-US" altLang="zh-CN" dirty="0"/>
              <a:t>2</a:t>
            </a:r>
            <a:r>
              <a:rPr lang="zh-CN" altLang="en-US" dirty="0"/>
              <a:t>、地表纹理采样、</a:t>
            </a:r>
            <a:r>
              <a:rPr lang="en-US" altLang="zh-CN" dirty="0"/>
              <a:t>Virtual Texture</a:t>
            </a:r>
            <a:r>
              <a:rPr lang="zh-CN" altLang="en-US" dirty="0"/>
              <a:t>等</a:t>
            </a:r>
            <a:endParaRPr lang="en-US" altLang="zh-CN" dirty="0"/>
          </a:p>
          <a:p>
            <a:pPr>
              <a:lnSpc>
                <a:spcPct val="150000"/>
              </a:lnSpc>
            </a:pPr>
            <a:r>
              <a:rPr lang="en-US" altLang="zh-CN" dirty="0"/>
              <a:t>3</a:t>
            </a:r>
            <a:r>
              <a:rPr lang="zh-CN" altLang="en-US" dirty="0"/>
              <a:t>、性能及兼容性测试</a:t>
            </a:r>
            <a:endParaRPr lang="en-US" altLang="zh-CN" dirty="0"/>
          </a:p>
          <a:p>
            <a:pPr>
              <a:lnSpc>
                <a:spcPct val="150000"/>
              </a:lnSpc>
            </a:pPr>
            <a:r>
              <a:rPr lang="en-US" altLang="zh-CN" dirty="0"/>
              <a:t>4</a:t>
            </a:r>
            <a:r>
              <a:rPr lang="zh-CN" altLang="en-US" dirty="0"/>
              <a:t>、</a:t>
            </a:r>
            <a:r>
              <a:rPr lang="en-US" altLang="zh-CN" dirty="0" err="1"/>
              <a:t>Hiz</a:t>
            </a:r>
            <a:r>
              <a:rPr lang="zh-CN" altLang="en-US" dirty="0"/>
              <a:t>算法优化</a:t>
            </a:r>
            <a:endParaRPr lang="en-US" altLang="zh-CN" dirty="0"/>
          </a:p>
        </p:txBody>
      </p:sp>
    </p:spTree>
    <p:extLst>
      <p:ext uri="{BB962C8B-B14F-4D97-AF65-F5344CB8AC3E}">
        <p14:creationId xmlns:p14="http://schemas.microsoft.com/office/powerpoint/2010/main" val="297884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Unity Compute Shader</a:t>
            </a:r>
          </a:p>
        </p:txBody>
      </p:sp>
      <p:pic>
        <p:nvPicPr>
          <p:cNvPr id="7" name="图片 6">
            <a:extLst>
              <a:ext uri="{FF2B5EF4-FFF2-40B4-BE49-F238E27FC236}">
                <a16:creationId xmlns:a16="http://schemas.microsoft.com/office/drawing/2014/main" id="{774A469E-703E-4BEC-B7F8-3D75BAA669D3}"/>
              </a:ext>
            </a:extLst>
          </p:cNvPr>
          <p:cNvPicPr>
            <a:picLocks noChangeAspect="1"/>
          </p:cNvPicPr>
          <p:nvPr/>
        </p:nvPicPr>
        <p:blipFill>
          <a:blip r:embed="rId3"/>
          <a:stretch>
            <a:fillRect/>
          </a:stretch>
        </p:blipFill>
        <p:spPr>
          <a:xfrm>
            <a:off x="6612540" y="1130220"/>
            <a:ext cx="2029409" cy="3746297"/>
          </a:xfrm>
          <a:prstGeom prst="rect">
            <a:avLst/>
          </a:prstGeom>
        </p:spPr>
      </p:pic>
      <p:pic>
        <p:nvPicPr>
          <p:cNvPr id="9" name="图片 8">
            <a:extLst>
              <a:ext uri="{FF2B5EF4-FFF2-40B4-BE49-F238E27FC236}">
                <a16:creationId xmlns:a16="http://schemas.microsoft.com/office/drawing/2014/main" id="{3BC8D456-408A-440C-9057-91C9E8FD0353}"/>
              </a:ext>
            </a:extLst>
          </p:cNvPr>
          <p:cNvPicPr>
            <a:picLocks noChangeAspect="1"/>
          </p:cNvPicPr>
          <p:nvPr/>
        </p:nvPicPr>
        <p:blipFill>
          <a:blip r:embed="rId4"/>
          <a:stretch>
            <a:fillRect/>
          </a:stretch>
        </p:blipFill>
        <p:spPr>
          <a:xfrm>
            <a:off x="457200" y="1739802"/>
            <a:ext cx="6155340" cy="2588137"/>
          </a:xfrm>
          <a:prstGeom prst="rect">
            <a:avLst/>
          </a:prstGeom>
        </p:spPr>
      </p:pic>
      <p:pic>
        <p:nvPicPr>
          <p:cNvPr id="11" name="图片 10">
            <a:extLst>
              <a:ext uri="{FF2B5EF4-FFF2-40B4-BE49-F238E27FC236}">
                <a16:creationId xmlns:a16="http://schemas.microsoft.com/office/drawing/2014/main" id="{C9919F54-D65C-4186-849D-18F11A28DD02}"/>
              </a:ext>
            </a:extLst>
          </p:cNvPr>
          <p:cNvPicPr>
            <a:picLocks noChangeAspect="1"/>
          </p:cNvPicPr>
          <p:nvPr/>
        </p:nvPicPr>
        <p:blipFill>
          <a:blip r:embed="rId5"/>
          <a:stretch>
            <a:fillRect/>
          </a:stretch>
        </p:blipFill>
        <p:spPr>
          <a:xfrm>
            <a:off x="2486610" y="1130220"/>
            <a:ext cx="3733825" cy="380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200" dirty="0">
                <a:latin typeface="宋体" panose="02010600030101010101" pitchFamily="2" charset="-122"/>
                <a:ea typeface="宋体" panose="02010600030101010101" pitchFamily="2" charset="-122"/>
              </a:rPr>
              <a:t>线程组</a:t>
            </a:r>
            <a:r>
              <a:rPr lang="en-US" altLang="zh-CN" sz="3200" dirty="0">
                <a:latin typeface="宋体" panose="02010600030101010101" pitchFamily="2" charset="-122"/>
                <a:ea typeface="宋体" panose="02010600030101010101" pitchFamily="2" charset="-122"/>
              </a:rPr>
              <a:t>—Thread Group</a:t>
            </a:r>
          </a:p>
        </p:txBody>
      </p:sp>
      <p:pic>
        <p:nvPicPr>
          <p:cNvPr id="8" name="内容占位符 7">
            <a:extLst>
              <a:ext uri="{FF2B5EF4-FFF2-40B4-BE49-F238E27FC236}">
                <a16:creationId xmlns:a16="http://schemas.microsoft.com/office/drawing/2014/main" id="{B348EBD6-7974-4D51-8DF2-04A0328FECB5}"/>
              </a:ext>
            </a:extLst>
          </p:cNvPr>
          <p:cNvPicPr>
            <a:picLocks noGrp="1" noChangeAspect="1"/>
          </p:cNvPicPr>
          <p:nvPr>
            <p:ph idx="1"/>
          </p:nvPr>
        </p:nvPicPr>
        <p:blipFill>
          <a:blip r:embed="rId3"/>
          <a:stretch>
            <a:fillRect/>
          </a:stretch>
        </p:blipFill>
        <p:spPr>
          <a:xfrm>
            <a:off x="457200" y="1332003"/>
            <a:ext cx="3509487" cy="3170984"/>
          </a:xfrm>
          <a:prstGeom prst="rect">
            <a:avLst/>
          </a:prstGeom>
        </p:spPr>
      </p:pic>
      <p:graphicFrame>
        <p:nvGraphicFramePr>
          <p:cNvPr id="11" name="表格 11">
            <a:extLst>
              <a:ext uri="{FF2B5EF4-FFF2-40B4-BE49-F238E27FC236}">
                <a16:creationId xmlns:a16="http://schemas.microsoft.com/office/drawing/2014/main" id="{82D2AC17-7758-467F-9B25-77D66875FD75}"/>
              </a:ext>
            </a:extLst>
          </p:cNvPr>
          <p:cNvGraphicFramePr>
            <a:graphicFrameLocks noGrp="1"/>
          </p:cNvGraphicFramePr>
          <p:nvPr>
            <p:extLst>
              <p:ext uri="{D42A27DB-BD31-4B8C-83A1-F6EECF244321}">
                <p14:modId xmlns:p14="http://schemas.microsoft.com/office/powerpoint/2010/main" val="2307853813"/>
              </p:ext>
            </p:extLst>
          </p:nvPr>
        </p:nvGraphicFramePr>
        <p:xfrm>
          <a:off x="4050774" y="2479802"/>
          <a:ext cx="4636026" cy="2113482"/>
        </p:xfrm>
        <a:graphic>
          <a:graphicData uri="http://schemas.openxmlformats.org/drawingml/2006/table">
            <a:tbl>
              <a:tblPr firstRow="1" bandRow="1">
                <a:tableStyleId>{5C22544A-7EE6-4342-B048-85BDC9FD1C3A}</a:tableStyleId>
              </a:tblPr>
              <a:tblGrid>
                <a:gridCol w="1552669">
                  <a:extLst>
                    <a:ext uri="{9D8B030D-6E8A-4147-A177-3AD203B41FA5}">
                      <a16:colId xmlns:a16="http://schemas.microsoft.com/office/drawing/2014/main" val="854641869"/>
                    </a:ext>
                  </a:extLst>
                </a:gridCol>
                <a:gridCol w="2011680">
                  <a:extLst>
                    <a:ext uri="{9D8B030D-6E8A-4147-A177-3AD203B41FA5}">
                      <a16:colId xmlns:a16="http://schemas.microsoft.com/office/drawing/2014/main" val="2173490995"/>
                    </a:ext>
                  </a:extLst>
                </a:gridCol>
                <a:gridCol w="1071677">
                  <a:extLst>
                    <a:ext uri="{9D8B030D-6E8A-4147-A177-3AD203B41FA5}">
                      <a16:colId xmlns:a16="http://schemas.microsoft.com/office/drawing/2014/main" val="3725633904"/>
                    </a:ext>
                  </a:extLst>
                </a:gridCol>
              </a:tblGrid>
              <a:tr h="352247">
                <a:tc>
                  <a:txBody>
                    <a:bodyPr/>
                    <a:lstStyle/>
                    <a:p>
                      <a:pPr algn="ctr"/>
                      <a:r>
                        <a:rPr lang="zh-CN" altLang="en-US" sz="1200" dirty="0"/>
                        <a:t>变量名</a:t>
                      </a:r>
                    </a:p>
                  </a:txBody>
                  <a:tcPr anchor="ctr"/>
                </a:tc>
                <a:tc>
                  <a:txBody>
                    <a:bodyPr/>
                    <a:lstStyle/>
                    <a:p>
                      <a:pPr algn="ctr"/>
                      <a:r>
                        <a:rPr lang="zh-CN" altLang="en-US" sz="1200" dirty="0"/>
                        <a:t>说明</a:t>
                      </a:r>
                    </a:p>
                  </a:txBody>
                  <a:tcPr anchor="ctr"/>
                </a:tc>
                <a:tc>
                  <a:txBody>
                    <a:bodyPr/>
                    <a:lstStyle/>
                    <a:p>
                      <a:pPr algn="ctr"/>
                      <a:r>
                        <a:rPr lang="zh-CN" altLang="en-US" sz="1200" dirty="0"/>
                        <a:t>示例</a:t>
                      </a:r>
                    </a:p>
                  </a:txBody>
                  <a:tcPr anchor="ctr"/>
                </a:tc>
                <a:extLst>
                  <a:ext uri="{0D108BD9-81ED-4DB2-BD59-A6C34878D82A}">
                    <a16:rowId xmlns:a16="http://schemas.microsoft.com/office/drawing/2014/main" val="682648968"/>
                  </a:ext>
                </a:extLst>
              </a:tr>
              <a:tr h="352247">
                <a:tc>
                  <a:txBody>
                    <a:bodyPr/>
                    <a:lstStyle/>
                    <a:p>
                      <a:pPr algn="ctr"/>
                      <a:r>
                        <a:rPr lang="en-US" altLang="zh-CN" sz="1200" kern="1200" dirty="0">
                          <a:solidFill>
                            <a:schemeClr val="dk1"/>
                          </a:solidFill>
                          <a:latin typeface="+mn-lt"/>
                          <a:ea typeface="+mn-ea"/>
                          <a:cs typeface="+mn-cs"/>
                        </a:rPr>
                        <a:t>numthreads</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线程组</a:t>
                      </a:r>
                      <a:r>
                        <a:rPr lang="en-US" altLang="zh-CN" sz="1200" kern="1200" dirty="0">
                          <a:solidFill>
                            <a:schemeClr val="dk1"/>
                          </a:solidFill>
                          <a:latin typeface="+mn-lt"/>
                          <a:ea typeface="+mn-ea"/>
                          <a:cs typeface="+mn-cs"/>
                        </a:rPr>
                        <a:t>Size</a:t>
                      </a:r>
                      <a:endParaRPr lang="zh-CN" altLang="en-US" sz="1200" dirty="0"/>
                    </a:p>
                  </a:txBody>
                  <a:tcPr anchor="ctr"/>
                </a:tc>
                <a:tc>
                  <a:txBody>
                    <a:bodyPr/>
                    <a:lstStyle/>
                    <a:p>
                      <a:pPr algn="ctr"/>
                      <a:r>
                        <a:rPr lang="zh-CN" altLang="en-US" sz="1200" dirty="0"/>
                        <a:t>（</a:t>
                      </a:r>
                      <a:r>
                        <a:rPr lang="en-US" altLang="zh-CN" sz="1200" dirty="0"/>
                        <a:t>10,8,3</a:t>
                      </a:r>
                      <a:r>
                        <a:rPr lang="zh-CN" altLang="en-US" sz="1200" dirty="0"/>
                        <a:t>）</a:t>
                      </a:r>
                    </a:p>
                  </a:txBody>
                  <a:tcPr anchor="ctr"/>
                </a:tc>
                <a:extLst>
                  <a:ext uri="{0D108BD9-81ED-4DB2-BD59-A6C34878D82A}">
                    <a16:rowId xmlns:a16="http://schemas.microsoft.com/office/drawing/2014/main" val="2201800135"/>
                  </a:ext>
                </a:extLst>
              </a:tr>
              <a:tr h="35224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dk1"/>
                          </a:solidFill>
                          <a:latin typeface="+mn-lt"/>
                          <a:ea typeface="+mn-ea"/>
                          <a:cs typeface="+mn-cs"/>
                        </a:rPr>
                        <a:t>SV_GroupThreadID</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线程所在线程组内线程</a:t>
                      </a:r>
                      <a:r>
                        <a:rPr lang="en-US" altLang="zh-CN" sz="1200" kern="1200" dirty="0">
                          <a:solidFill>
                            <a:schemeClr val="dk1"/>
                          </a:solidFill>
                          <a:latin typeface="+mn-lt"/>
                          <a:ea typeface="+mn-ea"/>
                          <a:cs typeface="+mn-cs"/>
                        </a:rPr>
                        <a:t>ID</a:t>
                      </a:r>
                      <a:endParaRPr lang="zh-CN" altLang="en-US" sz="1200" dirty="0"/>
                    </a:p>
                  </a:txBody>
                  <a:tcPr anchor="ctr"/>
                </a:tc>
                <a:tc>
                  <a:txBody>
                    <a:bodyPr/>
                    <a:lstStyle/>
                    <a:p>
                      <a:pPr algn="ctr"/>
                      <a:r>
                        <a:rPr lang="zh-CN" altLang="en-US" sz="1200" dirty="0"/>
                        <a:t>（</a:t>
                      </a:r>
                      <a:r>
                        <a:rPr lang="en-US" altLang="zh-CN" sz="1200" dirty="0"/>
                        <a:t>7,5,0</a:t>
                      </a:r>
                      <a:r>
                        <a:rPr lang="zh-CN" altLang="en-US" sz="1200" dirty="0"/>
                        <a:t>）</a:t>
                      </a:r>
                    </a:p>
                  </a:txBody>
                  <a:tcPr anchor="ctr"/>
                </a:tc>
                <a:extLst>
                  <a:ext uri="{0D108BD9-81ED-4DB2-BD59-A6C34878D82A}">
                    <a16:rowId xmlns:a16="http://schemas.microsoft.com/office/drawing/2014/main" val="996579225"/>
                  </a:ext>
                </a:extLst>
              </a:tr>
              <a:tr h="352247">
                <a:tc>
                  <a:txBody>
                    <a:bodyPr/>
                    <a:lstStyle/>
                    <a:p>
                      <a:pPr algn="ctr"/>
                      <a:r>
                        <a:rPr lang="en-US" altLang="zh-CN" sz="1200" kern="1200" dirty="0" err="1">
                          <a:solidFill>
                            <a:schemeClr val="dk1"/>
                          </a:solidFill>
                          <a:latin typeface="+mn-lt"/>
                          <a:ea typeface="+mn-ea"/>
                          <a:cs typeface="+mn-cs"/>
                        </a:rPr>
                        <a:t>SV_GroupID</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线程所在线程组</a:t>
                      </a:r>
                      <a:r>
                        <a:rPr lang="en-US" altLang="zh-CN" sz="1200" kern="1200" dirty="0">
                          <a:solidFill>
                            <a:schemeClr val="dk1"/>
                          </a:solidFill>
                          <a:latin typeface="+mn-lt"/>
                          <a:ea typeface="+mn-ea"/>
                          <a:cs typeface="+mn-cs"/>
                        </a:rPr>
                        <a:t>ID</a:t>
                      </a:r>
                      <a:endParaRPr lang="zh-CN" altLang="en-US" sz="1200" dirty="0"/>
                    </a:p>
                  </a:txBody>
                  <a:tcPr anchor="ctr"/>
                </a:tc>
                <a:tc>
                  <a:txBody>
                    <a:bodyPr/>
                    <a:lstStyle/>
                    <a:p>
                      <a:pPr algn="ctr"/>
                      <a:r>
                        <a:rPr lang="zh-CN" altLang="en-US" sz="1200" dirty="0"/>
                        <a:t>（</a:t>
                      </a:r>
                      <a:r>
                        <a:rPr lang="en-US" altLang="zh-CN" sz="1200" dirty="0"/>
                        <a:t>2,1,0</a:t>
                      </a:r>
                      <a:r>
                        <a:rPr lang="zh-CN" altLang="en-US" sz="1200" dirty="0"/>
                        <a:t>）</a:t>
                      </a:r>
                    </a:p>
                  </a:txBody>
                  <a:tcPr anchor="ctr"/>
                </a:tc>
                <a:extLst>
                  <a:ext uri="{0D108BD9-81ED-4DB2-BD59-A6C34878D82A}">
                    <a16:rowId xmlns:a16="http://schemas.microsoft.com/office/drawing/2014/main" val="261093913"/>
                  </a:ext>
                </a:extLst>
              </a:tr>
              <a:tr h="35224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dk1"/>
                          </a:solidFill>
                          <a:latin typeface="+mn-lt"/>
                          <a:ea typeface="+mn-ea"/>
                          <a:cs typeface="+mn-cs"/>
                        </a:rPr>
                        <a:t>SV_DispatchThreadID</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全局线程</a:t>
                      </a:r>
                      <a:r>
                        <a:rPr lang="en-US" altLang="zh-CN" sz="1200" kern="1200" dirty="0">
                          <a:solidFill>
                            <a:schemeClr val="dk1"/>
                          </a:solidFill>
                          <a:latin typeface="+mn-lt"/>
                          <a:ea typeface="+mn-ea"/>
                          <a:cs typeface="+mn-cs"/>
                        </a:rPr>
                        <a:t>ID</a:t>
                      </a:r>
                      <a:endParaRPr lang="zh-CN" altLang="en-US" sz="1200" dirty="0"/>
                    </a:p>
                  </a:txBody>
                  <a:tcPr anchor="ctr"/>
                </a:tc>
                <a:tc>
                  <a:txBody>
                    <a:bodyPr/>
                    <a:lstStyle/>
                    <a:p>
                      <a:pPr algn="ctr"/>
                      <a:r>
                        <a:rPr lang="zh-CN" altLang="en-US" sz="1200" dirty="0"/>
                        <a:t>（</a:t>
                      </a:r>
                      <a:r>
                        <a:rPr lang="en-US" altLang="zh-CN" sz="1200" dirty="0"/>
                        <a:t>27,13,0</a:t>
                      </a:r>
                      <a:r>
                        <a:rPr lang="zh-CN" altLang="en-US" sz="1200" dirty="0"/>
                        <a:t>）</a:t>
                      </a:r>
                    </a:p>
                  </a:txBody>
                  <a:tcPr anchor="ctr"/>
                </a:tc>
                <a:extLst>
                  <a:ext uri="{0D108BD9-81ED-4DB2-BD59-A6C34878D82A}">
                    <a16:rowId xmlns:a16="http://schemas.microsoft.com/office/drawing/2014/main" val="3613647337"/>
                  </a:ext>
                </a:extLst>
              </a:tr>
              <a:tr h="352247">
                <a:tc>
                  <a:txBody>
                    <a:bodyPr/>
                    <a:lstStyle/>
                    <a:p>
                      <a:pPr algn="ctr"/>
                      <a:r>
                        <a:rPr lang="en-US" altLang="zh-CN" sz="1200" kern="1200" dirty="0" err="1">
                          <a:solidFill>
                            <a:schemeClr val="dk1"/>
                          </a:solidFill>
                          <a:latin typeface="+mn-lt"/>
                          <a:ea typeface="+mn-ea"/>
                          <a:cs typeface="+mn-cs"/>
                        </a:rPr>
                        <a:t>SV_GroupIndex</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线程所在线程组内线程下标</a:t>
                      </a:r>
                      <a:endParaRPr lang="zh-CN" altLang="en-US" sz="1200" dirty="0"/>
                    </a:p>
                  </a:txBody>
                  <a:tcPr anchor="ctr"/>
                </a:tc>
                <a:tc>
                  <a:txBody>
                    <a:bodyPr/>
                    <a:lstStyle/>
                    <a:p>
                      <a:pPr algn="ctr"/>
                      <a:r>
                        <a:rPr lang="en-US" altLang="zh-CN" sz="1200" dirty="0"/>
                        <a:t>57</a:t>
                      </a:r>
                      <a:endParaRPr lang="zh-CN" altLang="en-US" sz="1200" dirty="0"/>
                    </a:p>
                  </a:txBody>
                  <a:tcPr anchor="ctr"/>
                </a:tc>
                <a:extLst>
                  <a:ext uri="{0D108BD9-81ED-4DB2-BD59-A6C34878D82A}">
                    <a16:rowId xmlns:a16="http://schemas.microsoft.com/office/drawing/2014/main" val="3533011743"/>
                  </a:ext>
                </a:extLst>
              </a:tr>
            </a:tbl>
          </a:graphicData>
        </a:graphic>
      </p:graphicFrame>
      <p:graphicFrame>
        <p:nvGraphicFramePr>
          <p:cNvPr id="12" name="表格 12">
            <a:extLst>
              <a:ext uri="{FF2B5EF4-FFF2-40B4-BE49-F238E27FC236}">
                <a16:creationId xmlns:a16="http://schemas.microsoft.com/office/drawing/2014/main" id="{1D0E9B4F-FAE4-400B-835C-10B33FE5B5BE}"/>
              </a:ext>
            </a:extLst>
          </p:cNvPr>
          <p:cNvGraphicFramePr>
            <a:graphicFrameLocks noGrp="1"/>
          </p:cNvGraphicFramePr>
          <p:nvPr>
            <p:extLst>
              <p:ext uri="{D42A27DB-BD31-4B8C-83A1-F6EECF244321}">
                <p14:modId xmlns:p14="http://schemas.microsoft.com/office/powerpoint/2010/main" val="1028176422"/>
              </p:ext>
            </p:extLst>
          </p:nvPr>
        </p:nvGraphicFramePr>
        <p:xfrm>
          <a:off x="4578549" y="1180272"/>
          <a:ext cx="3580476" cy="1074802"/>
        </p:xfrm>
        <a:graphic>
          <a:graphicData uri="http://schemas.openxmlformats.org/drawingml/2006/table">
            <a:tbl>
              <a:tblPr firstRow="1" bandRow="1">
                <a:tableStyleId>{5C22544A-7EE6-4342-B048-85BDC9FD1C3A}</a:tableStyleId>
              </a:tblPr>
              <a:tblGrid>
                <a:gridCol w="1193492">
                  <a:extLst>
                    <a:ext uri="{9D8B030D-6E8A-4147-A177-3AD203B41FA5}">
                      <a16:colId xmlns:a16="http://schemas.microsoft.com/office/drawing/2014/main" val="2784510566"/>
                    </a:ext>
                  </a:extLst>
                </a:gridCol>
                <a:gridCol w="1193492">
                  <a:extLst>
                    <a:ext uri="{9D8B030D-6E8A-4147-A177-3AD203B41FA5}">
                      <a16:colId xmlns:a16="http://schemas.microsoft.com/office/drawing/2014/main" val="2246335677"/>
                    </a:ext>
                  </a:extLst>
                </a:gridCol>
                <a:gridCol w="1193492">
                  <a:extLst>
                    <a:ext uri="{9D8B030D-6E8A-4147-A177-3AD203B41FA5}">
                      <a16:colId xmlns:a16="http://schemas.microsoft.com/office/drawing/2014/main" val="495057730"/>
                    </a:ext>
                  </a:extLst>
                </a:gridCol>
              </a:tblGrid>
              <a:tr h="41863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a:solidFill>
                            <a:schemeClr val="bg1"/>
                          </a:solidFill>
                          <a:effectLst/>
                        </a:rPr>
                        <a:t>Compute Shader </a:t>
                      </a:r>
                      <a:r>
                        <a:rPr lang="zh-CN" altLang="en-US" sz="1200" b="0" dirty="0">
                          <a:solidFill>
                            <a:schemeClr val="bg1"/>
                          </a:solidFill>
                          <a:effectLst/>
                        </a:rPr>
                        <a:t>版本</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err="1">
                          <a:solidFill>
                            <a:schemeClr val="bg1"/>
                          </a:solidFill>
                          <a:effectLst/>
                        </a:rPr>
                        <a:t>tZ</a:t>
                      </a:r>
                      <a:r>
                        <a:rPr lang="zh-CN" altLang="en-US" sz="1200" b="0" dirty="0">
                          <a:solidFill>
                            <a:schemeClr val="bg1"/>
                          </a:solidFill>
                          <a:effectLst/>
                        </a:rPr>
                        <a:t>的最大取值</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200" b="0" dirty="0">
                          <a:solidFill>
                            <a:schemeClr val="bg1"/>
                          </a:solidFill>
                          <a:effectLst/>
                        </a:rPr>
                        <a:t>最大线程数量（</a:t>
                      </a:r>
                      <a:r>
                        <a:rPr lang="en-US" altLang="zh-CN" sz="1200" b="0" dirty="0" err="1">
                          <a:solidFill>
                            <a:schemeClr val="bg1"/>
                          </a:solidFill>
                          <a:effectLst/>
                        </a:rPr>
                        <a:t>tX</a:t>
                      </a:r>
                      <a:r>
                        <a:rPr lang="en-US" altLang="zh-CN" sz="1200" b="0" dirty="0">
                          <a:solidFill>
                            <a:schemeClr val="bg1"/>
                          </a:solidFill>
                          <a:effectLst/>
                        </a:rPr>
                        <a:t>*</a:t>
                      </a:r>
                      <a:r>
                        <a:rPr lang="en-US" altLang="zh-CN" sz="1200" b="0" dirty="0" err="1">
                          <a:solidFill>
                            <a:schemeClr val="bg1"/>
                          </a:solidFill>
                          <a:effectLst/>
                        </a:rPr>
                        <a:t>tY</a:t>
                      </a:r>
                      <a:r>
                        <a:rPr lang="en-US" altLang="zh-CN" sz="1200" b="0" dirty="0">
                          <a:solidFill>
                            <a:schemeClr val="bg1"/>
                          </a:solidFill>
                          <a:effectLst/>
                        </a:rPr>
                        <a:t>*</a:t>
                      </a:r>
                      <a:r>
                        <a:rPr lang="en-US" altLang="zh-CN" sz="1200" b="0" dirty="0" err="1">
                          <a:solidFill>
                            <a:schemeClr val="bg1"/>
                          </a:solidFill>
                          <a:effectLst/>
                        </a:rPr>
                        <a:t>tZ</a:t>
                      </a:r>
                      <a:r>
                        <a:rPr lang="zh-CN" altLang="en-US" sz="1200" b="0" dirty="0">
                          <a:solidFill>
                            <a:schemeClr val="bg1"/>
                          </a:solidFill>
                          <a:effectLst/>
                        </a:rPr>
                        <a:t>）</a:t>
                      </a:r>
                    </a:p>
                  </a:txBody>
                  <a:tcPr anchor="ctr"/>
                </a:tc>
                <a:extLst>
                  <a:ext uri="{0D108BD9-81ED-4DB2-BD59-A6C34878D82A}">
                    <a16:rowId xmlns:a16="http://schemas.microsoft.com/office/drawing/2014/main" val="3283899640"/>
                  </a:ext>
                </a:extLst>
              </a:tr>
              <a:tr h="308801">
                <a:tc>
                  <a:txBody>
                    <a:bodyPr/>
                    <a:lstStyle/>
                    <a:p>
                      <a:pPr algn="ctr"/>
                      <a:r>
                        <a:rPr lang="en-US" sz="1200" dirty="0">
                          <a:effectLst/>
                        </a:rPr>
                        <a:t>cs_4_x</a:t>
                      </a:r>
                    </a:p>
                  </a:txBody>
                  <a:tcPr marL="114300" marR="114300" marT="28575" marB="28575" anchor="ctr"/>
                </a:tc>
                <a:tc>
                  <a:txBody>
                    <a:bodyPr/>
                    <a:lstStyle/>
                    <a:p>
                      <a:pPr algn="ctr"/>
                      <a:r>
                        <a:rPr lang="en-US" altLang="zh-CN" sz="1200" dirty="0">
                          <a:effectLst/>
                        </a:rPr>
                        <a:t>1</a:t>
                      </a:r>
                    </a:p>
                  </a:txBody>
                  <a:tcPr marL="114300" marR="114300" marT="28575" marB="28575" anchor="ctr"/>
                </a:tc>
                <a:tc>
                  <a:txBody>
                    <a:bodyPr/>
                    <a:lstStyle/>
                    <a:p>
                      <a:pPr algn="ctr"/>
                      <a:r>
                        <a:rPr lang="en-US" altLang="zh-CN" sz="1200" dirty="0">
                          <a:effectLst/>
                        </a:rPr>
                        <a:t>768</a:t>
                      </a:r>
                    </a:p>
                  </a:txBody>
                  <a:tcPr marL="114300" marR="114300" marT="28575" marB="28575" anchor="ctr"/>
                </a:tc>
                <a:extLst>
                  <a:ext uri="{0D108BD9-81ED-4DB2-BD59-A6C34878D82A}">
                    <a16:rowId xmlns:a16="http://schemas.microsoft.com/office/drawing/2014/main" val="2208357093"/>
                  </a:ext>
                </a:extLst>
              </a:tr>
              <a:tr h="308801">
                <a:tc>
                  <a:txBody>
                    <a:bodyPr/>
                    <a:lstStyle/>
                    <a:p>
                      <a:pPr algn="ctr"/>
                      <a:r>
                        <a:rPr lang="en-US" sz="1200" dirty="0">
                          <a:effectLst/>
                        </a:rPr>
                        <a:t>cs_5_0</a:t>
                      </a:r>
                    </a:p>
                  </a:txBody>
                  <a:tcPr marL="114300" marR="114300" marT="28575" marB="28575" anchor="ctr"/>
                </a:tc>
                <a:tc>
                  <a:txBody>
                    <a:bodyPr/>
                    <a:lstStyle/>
                    <a:p>
                      <a:pPr algn="ctr"/>
                      <a:r>
                        <a:rPr lang="en-US" altLang="zh-CN" sz="1200" dirty="0">
                          <a:effectLst/>
                        </a:rPr>
                        <a:t>64</a:t>
                      </a:r>
                    </a:p>
                  </a:txBody>
                  <a:tcPr marL="114300" marR="114300" marT="28575" marB="28575" anchor="ctr"/>
                </a:tc>
                <a:tc>
                  <a:txBody>
                    <a:bodyPr/>
                    <a:lstStyle/>
                    <a:p>
                      <a:pPr algn="ctr"/>
                      <a:r>
                        <a:rPr lang="en-US" altLang="zh-CN" sz="1200" dirty="0">
                          <a:effectLst/>
                        </a:rPr>
                        <a:t>1024</a:t>
                      </a:r>
                    </a:p>
                  </a:txBody>
                  <a:tcPr marL="114300" marR="114300" marT="28575" marB="28575" anchor="ctr"/>
                </a:tc>
                <a:extLst>
                  <a:ext uri="{0D108BD9-81ED-4DB2-BD59-A6C34878D82A}">
                    <a16:rowId xmlns:a16="http://schemas.microsoft.com/office/drawing/2014/main" val="191667726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200" dirty="0">
                <a:latin typeface="宋体" panose="02010600030101010101" pitchFamily="2" charset="-122"/>
                <a:ea typeface="宋体" panose="02010600030101010101" pitchFamily="2" charset="-122"/>
              </a:rPr>
              <a:t>线程组</a:t>
            </a:r>
            <a:r>
              <a:rPr lang="en-US" altLang="zh-CN" sz="3200" dirty="0">
                <a:latin typeface="宋体" panose="02010600030101010101" pitchFamily="2" charset="-122"/>
                <a:ea typeface="宋体" panose="02010600030101010101" pitchFamily="2" charset="-122"/>
              </a:rPr>
              <a:t>—</a:t>
            </a:r>
            <a:r>
              <a:rPr lang="en-US" altLang="zh-CN" sz="3200" dirty="0" err="1">
                <a:latin typeface="宋体" panose="02010600030101010101" pitchFamily="2" charset="-122"/>
                <a:ea typeface="宋体" panose="02010600030101010101" pitchFamily="2" charset="-122"/>
              </a:rPr>
              <a:t>TreadGroup</a:t>
            </a:r>
            <a:endParaRPr lang="en-US" altLang="zh-CN" sz="3200" dirty="0">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D46B413D-96C9-46AF-89AD-5D798CCB939D}"/>
              </a:ext>
            </a:extLst>
          </p:cNvPr>
          <p:cNvPicPr>
            <a:picLocks noChangeAspect="1"/>
          </p:cNvPicPr>
          <p:nvPr/>
        </p:nvPicPr>
        <p:blipFill>
          <a:blip r:embed="rId3"/>
          <a:stretch>
            <a:fillRect/>
          </a:stretch>
        </p:blipFill>
        <p:spPr>
          <a:xfrm>
            <a:off x="530351" y="2136212"/>
            <a:ext cx="4812629" cy="2023567"/>
          </a:xfrm>
          <a:prstGeom prst="rect">
            <a:avLst/>
          </a:prstGeom>
        </p:spPr>
      </p:pic>
      <p:pic>
        <p:nvPicPr>
          <p:cNvPr id="10" name="图片 9">
            <a:extLst>
              <a:ext uri="{FF2B5EF4-FFF2-40B4-BE49-F238E27FC236}">
                <a16:creationId xmlns:a16="http://schemas.microsoft.com/office/drawing/2014/main" id="{F60D8DD1-6230-420E-AF16-3CE46A033516}"/>
              </a:ext>
            </a:extLst>
          </p:cNvPr>
          <p:cNvPicPr>
            <a:picLocks noChangeAspect="1"/>
          </p:cNvPicPr>
          <p:nvPr/>
        </p:nvPicPr>
        <p:blipFill>
          <a:blip r:embed="rId4"/>
          <a:stretch>
            <a:fillRect/>
          </a:stretch>
        </p:blipFill>
        <p:spPr>
          <a:xfrm>
            <a:off x="5500476" y="923826"/>
            <a:ext cx="1564327" cy="1593842"/>
          </a:xfrm>
          <a:prstGeom prst="rect">
            <a:avLst/>
          </a:prstGeom>
        </p:spPr>
      </p:pic>
      <p:pic>
        <p:nvPicPr>
          <p:cNvPr id="12" name="图片 11">
            <a:extLst>
              <a:ext uri="{FF2B5EF4-FFF2-40B4-BE49-F238E27FC236}">
                <a16:creationId xmlns:a16="http://schemas.microsoft.com/office/drawing/2014/main" id="{6D01E4DF-01C3-4C9B-BC97-8661AD6D901C}"/>
              </a:ext>
            </a:extLst>
          </p:cNvPr>
          <p:cNvPicPr>
            <a:picLocks noChangeAspect="1"/>
          </p:cNvPicPr>
          <p:nvPr/>
        </p:nvPicPr>
        <p:blipFill>
          <a:blip r:embed="rId5"/>
          <a:stretch>
            <a:fillRect/>
          </a:stretch>
        </p:blipFill>
        <p:spPr>
          <a:xfrm>
            <a:off x="5500477" y="2571750"/>
            <a:ext cx="1564327" cy="1588029"/>
          </a:xfrm>
          <a:prstGeom prst="rect">
            <a:avLst/>
          </a:prstGeom>
        </p:spPr>
      </p:pic>
      <p:pic>
        <p:nvPicPr>
          <p:cNvPr id="14" name="图片 13">
            <a:extLst>
              <a:ext uri="{FF2B5EF4-FFF2-40B4-BE49-F238E27FC236}">
                <a16:creationId xmlns:a16="http://schemas.microsoft.com/office/drawing/2014/main" id="{9F7B1482-D32D-42A0-86BA-6459CC787DCB}"/>
              </a:ext>
            </a:extLst>
          </p:cNvPr>
          <p:cNvPicPr>
            <a:picLocks noChangeAspect="1"/>
          </p:cNvPicPr>
          <p:nvPr/>
        </p:nvPicPr>
        <p:blipFill>
          <a:blip r:embed="rId6"/>
          <a:stretch>
            <a:fillRect/>
          </a:stretch>
        </p:blipFill>
        <p:spPr>
          <a:xfrm>
            <a:off x="7101768" y="923826"/>
            <a:ext cx="1582035" cy="1588028"/>
          </a:xfrm>
          <a:prstGeom prst="rect">
            <a:avLst/>
          </a:prstGeom>
        </p:spPr>
      </p:pic>
      <p:pic>
        <p:nvPicPr>
          <p:cNvPr id="16" name="图片 15">
            <a:extLst>
              <a:ext uri="{FF2B5EF4-FFF2-40B4-BE49-F238E27FC236}">
                <a16:creationId xmlns:a16="http://schemas.microsoft.com/office/drawing/2014/main" id="{28C987CE-83AD-45AE-A70B-5BF844A36C83}"/>
              </a:ext>
            </a:extLst>
          </p:cNvPr>
          <p:cNvPicPr>
            <a:picLocks noChangeAspect="1"/>
          </p:cNvPicPr>
          <p:nvPr/>
        </p:nvPicPr>
        <p:blipFill>
          <a:blip r:embed="rId7"/>
          <a:stretch>
            <a:fillRect/>
          </a:stretch>
        </p:blipFill>
        <p:spPr>
          <a:xfrm>
            <a:off x="7098772" y="2571751"/>
            <a:ext cx="1588028" cy="1588028"/>
          </a:xfrm>
          <a:prstGeom prst="rect">
            <a:avLst/>
          </a:prstGeom>
        </p:spPr>
      </p:pic>
      <p:sp>
        <p:nvSpPr>
          <p:cNvPr id="17" name="文本框 16">
            <a:extLst>
              <a:ext uri="{FF2B5EF4-FFF2-40B4-BE49-F238E27FC236}">
                <a16:creationId xmlns:a16="http://schemas.microsoft.com/office/drawing/2014/main" id="{D00D634B-1614-49B4-AB87-07921C299638}"/>
              </a:ext>
            </a:extLst>
          </p:cNvPr>
          <p:cNvSpPr txBox="1"/>
          <p:nvPr/>
        </p:nvSpPr>
        <p:spPr>
          <a:xfrm>
            <a:off x="530351" y="1338682"/>
            <a:ext cx="3517053" cy="646331"/>
          </a:xfrm>
          <a:prstGeom prst="rect">
            <a:avLst/>
          </a:prstGeom>
          <a:noFill/>
        </p:spPr>
        <p:txBody>
          <a:bodyPr wrap="none" rtlCol="0">
            <a:spAutoFit/>
          </a:bodyPr>
          <a:lstStyle/>
          <a:p>
            <a:r>
              <a:rPr lang="en-US" altLang="zh-CN" dirty="0"/>
              <a:t>Render Texture Size = </a:t>
            </a:r>
            <a:r>
              <a:rPr lang="zh-CN" altLang="en-US" dirty="0"/>
              <a:t>（</a:t>
            </a:r>
            <a:r>
              <a:rPr lang="en-US" altLang="zh-CN" dirty="0"/>
              <a:t>256, 256</a:t>
            </a:r>
            <a:r>
              <a:rPr lang="zh-CN" altLang="en-US" dirty="0"/>
              <a:t>）</a:t>
            </a:r>
            <a:endParaRPr lang="en-US" altLang="zh-CN" dirty="0"/>
          </a:p>
          <a:p>
            <a:r>
              <a:rPr lang="en-US" altLang="zh-CN" dirty="0"/>
              <a:t>Dispatch</a:t>
            </a:r>
            <a:r>
              <a:rPr lang="zh-CN" altLang="en-US" dirty="0"/>
              <a:t>（</a:t>
            </a:r>
            <a:r>
              <a:rPr lang="en-US" altLang="zh-CN" dirty="0"/>
              <a:t>256/8, 256/8, 1</a:t>
            </a:r>
            <a:r>
              <a:rPr lang="zh-CN" altLang="en-US" dirty="0"/>
              <a:t>）</a:t>
            </a:r>
          </a:p>
        </p:txBody>
      </p:sp>
    </p:spTree>
    <p:extLst>
      <p:ext uri="{BB962C8B-B14F-4D97-AF65-F5344CB8AC3E}">
        <p14:creationId xmlns:p14="http://schemas.microsoft.com/office/powerpoint/2010/main" val="307242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ComputeBuffer</a:t>
            </a:r>
          </a:p>
        </p:txBody>
      </p:sp>
      <p:sp>
        <p:nvSpPr>
          <p:cNvPr id="7" name="内容占位符 6">
            <a:extLst>
              <a:ext uri="{FF2B5EF4-FFF2-40B4-BE49-F238E27FC236}">
                <a16:creationId xmlns:a16="http://schemas.microsoft.com/office/drawing/2014/main" id="{EE32624E-48F9-4253-B51C-B345F622A124}"/>
              </a:ext>
            </a:extLst>
          </p:cNvPr>
          <p:cNvSpPr>
            <a:spLocks noGrp="1"/>
          </p:cNvSpPr>
          <p:nvPr>
            <p:ph idx="1"/>
          </p:nvPr>
        </p:nvSpPr>
        <p:spPr/>
        <p:txBody>
          <a:bodyPr>
            <a:normAutofit/>
          </a:bodyPr>
          <a:lstStyle/>
          <a:p>
            <a:r>
              <a:rPr lang="en-US" altLang="zh-CN" sz="1600" dirty="0">
                <a:solidFill>
                  <a:schemeClr val="tx1"/>
                </a:solidFill>
                <a:latin typeface="+mn-ea"/>
                <a:ea typeface="+mn-ea"/>
              </a:rPr>
              <a:t>ComputeBuffer</a:t>
            </a:r>
            <a:r>
              <a:rPr lang="zh-CN" altLang="en-US" sz="1600" dirty="0">
                <a:solidFill>
                  <a:schemeClr val="tx1"/>
                </a:solidFill>
                <a:latin typeface="+mn-ea"/>
                <a:ea typeface="+mn-ea"/>
              </a:rPr>
              <a:t>：</a:t>
            </a:r>
            <a:r>
              <a:rPr lang="zh-CN" altLang="en-US" sz="1600" b="0" i="0" dirty="0">
                <a:solidFill>
                  <a:schemeClr val="tx1"/>
                </a:solidFill>
                <a:effectLst/>
                <a:latin typeface="+mn-ea"/>
                <a:ea typeface="+mn-ea"/>
              </a:rPr>
              <a:t>在</a:t>
            </a:r>
            <a:r>
              <a:rPr lang="en-US" altLang="zh-CN" sz="1600" b="0" i="0" dirty="0">
                <a:solidFill>
                  <a:schemeClr val="tx1"/>
                </a:solidFill>
                <a:effectLst/>
                <a:latin typeface="+mn-ea"/>
                <a:ea typeface="+mn-ea"/>
              </a:rPr>
              <a:t>ComputeShader</a:t>
            </a:r>
            <a:r>
              <a:rPr lang="zh-CN" altLang="en-US" sz="1600" b="0" i="0" dirty="0">
                <a:solidFill>
                  <a:schemeClr val="tx1"/>
                </a:solidFill>
                <a:effectLst/>
                <a:latin typeface="+mn-ea"/>
                <a:ea typeface="+mn-ea"/>
              </a:rPr>
              <a:t>中经常使用的自定义</a:t>
            </a:r>
            <a:r>
              <a:rPr lang="en-US" altLang="zh-CN" sz="1600" b="0" i="0" dirty="0">
                <a:solidFill>
                  <a:schemeClr val="tx1"/>
                </a:solidFill>
                <a:effectLst/>
                <a:latin typeface="+mn-ea"/>
                <a:ea typeface="+mn-ea"/>
              </a:rPr>
              <a:t>Struct</a:t>
            </a:r>
            <a:r>
              <a:rPr lang="zh-CN" altLang="en-US" sz="1600" b="0" i="0" dirty="0">
                <a:solidFill>
                  <a:schemeClr val="tx1"/>
                </a:solidFill>
                <a:effectLst/>
                <a:latin typeface="+mn-ea"/>
                <a:ea typeface="+mn-ea"/>
              </a:rPr>
              <a:t>数据读写到内存缓冲区。</a:t>
            </a:r>
            <a:endParaRPr lang="zh-CN" altLang="en-US" sz="1600" dirty="0">
              <a:solidFill>
                <a:schemeClr val="tx1"/>
              </a:solidFill>
              <a:latin typeface="+mn-ea"/>
              <a:ea typeface="+mn-ea"/>
            </a:endParaRPr>
          </a:p>
        </p:txBody>
      </p:sp>
      <p:graphicFrame>
        <p:nvGraphicFramePr>
          <p:cNvPr id="3" name="表格 3">
            <a:extLst>
              <a:ext uri="{FF2B5EF4-FFF2-40B4-BE49-F238E27FC236}">
                <a16:creationId xmlns:a16="http://schemas.microsoft.com/office/drawing/2014/main" id="{EAF9DE5B-F089-4711-81C3-DD2C7EABF681}"/>
              </a:ext>
            </a:extLst>
          </p:cNvPr>
          <p:cNvGraphicFramePr>
            <a:graphicFrameLocks noGrp="1"/>
          </p:cNvGraphicFramePr>
          <p:nvPr>
            <p:extLst>
              <p:ext uri="{D42A27DB-BD31-4B8C-83A1-F6EECF244321}">
                <p14:modId xmlns:p14="http://schemas.microsoft.com/office/powerpoint/2010/main" val="1274822369"/>
              </p:ext>
            </p:extLst>
          </p:nvPr>
        </p:nvGraphicFramePr>
        <p:xfrm>
          <a:off x="680313" y="1546817"/>
          <a:ext cx="7783374" cy="3479800"/>
        </p:xfrm>
        <a:graphic>
          <a:graphicData uri="http://schemas.openxmlformats.org/drawingml/2006/table">
            <a:tbl>
              <a:tblPr firstRow="1" bandRow="1">
                <a:tableStyleId>{5C22544A-7EE6-4342-B048-85BDC9FD1C3A}</a:tableStyleId>
              </a:tblPr>
              <a:tblGrid>
                <a:gridCol w="1894637">
                  <a:extLst>
                    <a:ext uri="{9D8B030D-6E8A-4147-A177-3AD203B41FA5}">
                      <a16:colId xmlns:a16="http://schemas.microsoft.com/office/drawing/2014/main" val="1899464306"/>
                    </a:ext>
                  </a:extLst>
                </a:gridCol>
                <a:gridCol w="4191611">
                  <a:extLst>
                    <a:ext uri="{9D8B030D-6E8A-4147-A177-3AD203B41FA5}">
                      <a16:colId xmlns:a16="http://schemas.microsoft.com/office/drawing/2014/main" val="3013633324"/>
                    </a:ext>
                  </a:extLst>
                </a:gridCol>
                <a:gridCol w="1697126">
                  <a:extLst>
                    <a:ext uri="{9D8B030D-6E8A-4147-A177-3AD203B41FA5}">
                      <a16:colId xmlns:a16="http://schemas.microsoft.com/office/drawing/2014/main" val="2755657707"/>
                    </a:ext>
                  </a:extLst>
                </a:gridCol>
              </a:tblGrid>
              <a:tr h="370840">
                <a:tc>
                  <a:txBody>
                    <a:bodyPr/>
                    <a:lstStyle/>
                    <a:p>
                      <a:pPr algn="ctr"/>
                      <a:r>
                        <a:rPr lang="en-US" altLang="zh-CN" sz="1400" dirty="0"/>
                        <a:t>Compute Buffer Type</a:t>
                      </a:r>
                      <a:endParaRPr lang="zh-CN" altLang="en-US" sz="1400" dirty="0"/>
                    </a:p>
                  </a:txBody>
                  <a:tcPr anchor="ctr"/>
                </a:tc>
                <a:tc>
                  <a:txBody>
                    <a:bodyPr/>
                    <a:lstStyle/>
                    <a:p>
                      <a:pPr algn="ctr"/>
                      <a:r>
                        <a:rPr lang="zh-CN" altLang="en-US" sz="1400" dirty="0"/>
                        <a:t>说明</a:t>
                      </a:r>
                    </a:p>
                  </a:txBody>
                  <a:tcPr anchor="ctr"/>
                </a:tc>
                <a:tc>
                  <a:txBody>
                    <a:bodyPr/>
                    <a:lstStyle/>
                    <a:p>
                      <a:pPr algn="ctr"/>
                      <a:r>
                        <a:rPr lang="zh-CN" altLang="en-US" sz="1400" dirty="0"/>
                        <a:t>示例</a:t>
                      </a:r>
                    </a:p>
                  </a:txBody>
                  <a:tcPr anchor="ctr"/>
                </a:tc>
                <a:extLst>
                  <a:ext uri="{0D108BD9-81ED-4DB2-BD59-A6C34878D82A}">
                    <a16:rowId xmlns:a16="http://schemas.microsoft.com/office/drawing/2014/main" val="31636520"/>
                  </a:ext>
                </a:extLst>
              </a:tr>
              <a:tr h="370840">
                <a:tc>
                  <a:txBody>
                    <a:bodyPr/>
                    <a:lstStyle/>
                    <a:p>
                      <a:pPr algn="ctr"/>
                      <a:r>
                        <a:rPr lang="en-US" altLang="zh-CN" sz="1400" kern="1200" dirty="0">
                          <a:solidFill>
                            <a:schemeClr val="dk1"/>
                          </a:solidFill>
                          <a:latin typeface="+mn-lt"/>
                          <a:ea typeface="+mn-ea"/>
                          <a:cs typeface="+mn-cs"/>
                        </a:rPr>
                        <a:t>Raw</a:t>
                      </a:r>
                      <a:endParaRPr lang="zh-CN" altLang="en-US" sz="1400" kern="1200" dirty="0">
                        <a:solidFill>
                          <a:schemeClr val="dk1"/>
                        </a:solidFill>
                        <a:latin typeface="+mn-lt"/>
                        <a:ea typeface="+mn-ea"/>
                        <a:cs typeface="+mn-cs"/>
                      </a:endParaRPr>
                    </a:p>
                  </a:txBody>
                  <a:tcPr anchor="ctr"/>
                </a:tc>
                <a:tc>
                  <a:txBody>
                    <a:bodyPr/>
                    <a:lstStyle/>
                    <a:p>
                      <a:pPr algn="l"/>
                      <a:r>
                        <a:rPr lang="zh-CN" altLang="en-US" sz="1200" kern="1200" dirty="0">
                          <a:solidFill>
                            <a:schemeClr val="dk1"/>
                          </a:solidFill>
                          <a:latin typeface="+mn-lt"/>
                          <a:ea typeface="+mn-ea"/>
                          <a:cs typeface="+mn-cs"/>
                        </a:rPr>
                        <a:t>对应</a:t>
                      </a:r>
                      <a:r>
                        <a:rPr lang="en-US" altLang="zh-CN" sz="1200" kern="1200" dirty="0">
                          <a:solidFill>
                            <a:schemeClr val="dk1"/>
                          </a:solidFill>
                          <a:latin typeface="+mn-lt"/>
                          <a:ea typeface="+mn-ea"/>
                          <a:cs typeface="+mn-cs"/>
                        </a:rPr>
                        <a:t>HLSL</a:t>
                      </a:r>
                      <a:r>
                        <a:rPr lang="zh-CN" altLang="en-US" sz="1200" kern="1200" dirty="0">
                          <a:solidFill>
                            <a:schemeClr val="dk1"/>
                          </a:solidFill>
                          <a:latin typeface="+mn-lt"/>
                          <a:ea typeface="+mn-ea"/>
                          <a:cs typeface="+mn-cs"/>
                        </a:rPr>
                        <a:t>中的</a:t>
                      </a:r>
                      <a:r>
                        <a:rPr lang="en-US" altLang="zh-CN" sz="1200" kern="1200" dirty="0">
                          <a:solidFill>
                            <a:schemeClr val="dk1"/>
                          </a:solidFill>
                          <a:latin typeface="+mn-lt"/>
                          <a:ea typeface="+mn-ea"/>
                          <a:cs typeface="+mn-cs"/>
                        </a:rPr>
                        <a:t>(RW)ByteAddressBuffer</a:t>
                      </a:r>
                      <a:r>
                        <a:rPr lang="zh-CN" altLang="en-US" sz="1200" kern="1200" dirty="0">
                          <a:solidFill>
                            <a:schemeClr val="dk1"/>
                          </a:solidFill>
                          <a:latin typeface="+mn-lt"/>
                          <a:ea typeface="+mn-ea"/>
                          <a:cs typeface="+mn-cs"/>
                        </a:rPr>
                        <a:t>，可看做特殊的</a:t>
                      </a:r>
                      <a:r>
                        <a:rPr lang="en-US" altLang="zh-CN" sz="1200" kern="1200" dirty="0">
                          <a:solidFill>
                            <a:schemeClr val="dk1"/>
                          </a:solidFill>
                          <a:latin typeface="+mn-lt"/>
                          <a:ea typeface="+mn-ea"/>
                          <a:cs typeface="+mn-cs"/>
                        </a:rPr>
                        <a:t>StructuredBuffer&lt;</a:t>
                      </a:r>
                      <a:r>
                        <a:rPr lang="en-US" altLang="zh-CN" sz="1200" kern="1200" dirty="0" err="1">
                          <a:solidFill>
                            <a:schemeClr val="dk1"/>
                          </a:solidFill>
                          <a:latin typeface="+mn-lt"/>
                          <a:ea typeface="+mn-ea"/>
                          <a:cs typeface="+mn-cs"/>
                        </a:rPr>
                        <a:t>uint</a:t>
                      </a:r>
                      <a:r>
                        <a:rPr lang="en-US" altLang="zh-CN" sz="1200" kern="1200" dirty="0">
                          <a:solidFill>
                            <a:schemeClr val="dk1"/>
                          </a:solidFill>
                          <a:latin typeface="+mn-lt"/>
                          <a:ea typeface="+mn-ea"/>
                          <a:cs typeface="+mn-cs"/>
                        </a:rPr>
                        <a:t>&gt;</a:t>
                      </a:r>
                      <a:endParaRPr lang="zh-CN" altLang="en-US" sz="1200" kern="1200" dirty="0">
                        <a:solidFill>
                          <a:schemeClr val="dk1"/>
                        </a:solidFill>
                        <a:latin typeface="+mn-lt"/>
                        <a:ea typeface="+mn-ea"/>
                        <a:cs typeface="+mn-cs"/>
                      </a:endParaRPr>
                    </a:p>
                  </a:txBody>
                  <a:tcPr anchor="ctr"/>
                </a:tc>
                <a:tc>
                  <a:txBody>
                    <a:bodyPr/>
                    <a:lstStyle/>
                    <a:p>
                      <a:pPr algn="l"/>
                      <a:r>
                        <a:rPr lang="en-US" altLang="zh-CN" sz="1200" dirty="0"/>
                        <a:t>VB</a:t>
                      </a:r>
                      <a:r>
                        <a:rPr lang="zh-CN" altLang="en-US" sz="1200" dirty="0"/>
                        <a:t>、</a:t>
                      </a:r>
                      <a:r>
                        <a:rPr lang="en-US" altLang="zh-CN" sz="1200" dirty="0"/>
                        <a:t>IB</a:t>
                      </a:r>
                      <a:endParaRPr lang="zh-CN" altLang="en-US" sz="1200" dirty="0"/>
                    </a:p>
                  </a:txBody>
                  <a:tcPr anchor="ctr"/>
                </a:tc>
                <a:extLst>
                  <a:ext uri="{0D108BD9-81ED-4DB2-BD59-A6C34878D82A}">
                    <a16:rowId xmlns:a16="http://schemas.microsoft.com/office/drawing/2014/main" val="1935897540"/>
                  </a:ext>
                </a:extLst>
              </a:tr>
              <a:tr h="370840">
                <a:tc>
                  <a:txBody>
                    <a:bodyPr/>
                    <a:lstStyle/>
                    <a:p>
                      <a:pPr algn="ctr"/>
                      <a:r>
                        <a:rPr lang="en-US" altLang="zh-CN" sz="1400" dirty="0"/>
                        <a:t>Append</a:t>
                      </a:r>
                      <a:endParaRPr lang="zh-CN" altLang="en-US" sz="1400"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mn-lt"/>
                          <a:ea typeface="+mn-ea"/>
                          <a:cs typeface="+mn-cs"/>
                        </a:rPr>
                        <a:t>对应</a:t>
                      </a:r>
                      <a:r>
                        <a:rPr lang="en-US" altLang="zh-CN" sz="1200" kern="1200" dirty="0">
                          <a:solidFill>
                            <a:schemeClr val="dk1"/>
                          </a:solidFill>
                          <a:latin typeface="+mn-lt"/>
                          <a:ea typeface="+mn-ea"/>
                          <a:cs typeface="+mn-cs"/>
                        </a:rPr>
                        <a:t>HLSL</a:t>
                      </a:r>
                      <a:r>
                        <a:rPr lang="zh-CN" altLang="en-US" sz="1200" kern="1200" dirty="0">
                          <a:solidFill>
                            <a:schemeClr val="dk1"/>
                          </a:solidFill>
                          <a:latin typeface="+mn-lt"/>
                          <a:ea typeface="+mn-ea"/>
                          <a:cs typeface="+mn-cs"/>
                        </a:rPr>
                        <a:t>中的</a:t>
                      </a:r>
                      <a:r>
                        <a:rPr lang="en-US" altLang="zh-CN" sz="1200" kern="1200" dirty="0">
                          <a:solidFill>
                            <a:schemeClr val="dk1"/>
                          </a:solidFill>
                          <a:latin typeface="+mn-lt"/>
                          <a:ea typeface="+mn-ea"/>
                          <a:cs typeface="+mn-cs"/>
                        </a:rPr>
                        <a:t>Append/Consume StructuredBuffer</a:t>
                      </a:r>
                      <a:r>
                        <a:rPr lang="zh-CN" altLang="en-US" sz="1200" kern="1200" dirty="0">
                          <a:solidFill>
                            <a:schemeClr val="dk1"/>
                          </a:solidFill>
                          <a:latin typeface="+mn-lt"/>
                          <a:ea typeface="+mn-ea"/>
                          <a:cs typeface="+mn-cs"/>
                        </a:rPr>
                        <a:t>，不确定大小的</a:t>
                      </a:r>
                      <a:r>
                        <a:rPr lang="en-US" altLang="zh-CN" sz="1200" kern="1200" dirty="0">
                          <a:solidFill>
                            <a:schemeClr val="dk1"/>
                          </a:solidFill>
                          <a:latin typeface="+mn-lt"/>
                          <a:ea typeface="+mn-ea"/>
                          <a:cs typeface="+mn-cs"/>
                        </a:rPr>
                        <a:t>StackBuffer</a:t>
                      </a:r>
                      <a:r>
                        <a:rPr lang="zh-CN" altLang="en-US" sz="1200" kern="1200" dirty="0">
                          <a:solidFill>
                            <a:schemeClr val="dk1"/>
                          </a:solidFill>
                          <a:latin typeface="+mn-lt"/>
                          <a:ea typeface="+mn-ea"/>
                          <a:cs typeface="+mn-cs"/>
                        </a:rPr>
                        <a:t>，</a:t>
                      </a:r>
                      <a:r>
                        <a:rPr lang="en-US" altLang="zh-CN" sz="1200" kern="1200" dirty="0">
                          <a:solidFill>
                            <a:schemeClr val="dk1"/>
                          </a:solidFill>
                          <a:latin typeface="+mn-lt"/>
                          <a:ea typeface="+mn-ea"/>
                          <a:cs typeface="+mn-cs"/>
                        </a:rPr>
                        <a:t>CS</a:t>
                      </a:r>
                      <a:r>
                        <a:rPr lang="zh-CN" altLang="en-US" sz="1200" kern="1200" dirty="0">
                          <a:solidFill>
                            <a:schemeClr val="dk1"/>
                          </a:solidFill>
                          <a:latin typeface="+mn-lt"/>
                          <a:ea typeface="+mn-ea"/>
                          <a:cs typeface="+mn-cs"/>
                        </a:rPr>
                        <a:t>中通过</a:t>
                      </a:r>
                      <a:r>
                        <a:rPr lang="en-US" altLang="zh-CN" sz="1200" kern="1200" dirty="0">
                          <a:solidFill>
                            <a:schemeClr val="dk1"/>
                          </a:solidFill>
                          <a:latin typeface="+mn-lt"/>
                          <a:ea typeface="+mn-ea"/>
                          <a:cs typeface="+mn-cs"/>
                        </a:rPr>
                        <a:t>Append/Consume</a:t>
                      </a:r>
                      <a:r>
                        <a:rPr lang="zh-CN" altLang="en-US" sz="1200" kern="1200" dirty="0">
                          <a:solidFill>
                            <a:schemeClr val="dk1"/>
                          </a:solidFill>
                          <a:latin typeface="+mn-lt"/>
                          <a:ea typeface="+mn-ea"/>
                          <a:cs typeface="+mn-cs"/>
                        </a:rPr>
                        <a:t>修改</a:t>
                      </a:r>
                      <a:endParaRPr lang="zh-CN" altLang="en-US" sz="1200"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CS-Culling</a:t>
                      </a:r>
                      <a:r>
                        <a:rPr lang="zh-CN" altLang="en-US" sz="1200" dirty="0"/>
                        <a:t>的</a:t>
                      </a:r>
                      <a:r>
                        <a:rPr lang="en-US" altLang="zh-CN" sz="1200" dirty="0"/>
                        <a:t>CullResults</a:t>
                      </a:r>
                      <a:endParaRPr lang="zh-CN" altLang="en-US" sz="1200" dirty="0"/>
                    </a:p>
                  </a:txBody>
                  <a:tcPr anchor="ctr"/>
                </a:tc>
                <a:extLst>
                  <a:ext uri="{0D108BD9-81ED-4DB2-BD59-A6C34878D82A}">
                    <a16:rowId xmlns:a16="http://schemas.microsoft.com/office/drawing/2014/main" val="3209301550"/>
                  </a:ext>
                </a:extLst>
              </a:tr>
              <a:tr h="370840">
                <a:tc>
                  <a:txBody>
                    <a:bodyPr/>
                    <a:lstStyle/>
                    <a:p>
                      <a:pPr algn="ctr"/>
                      <a:r>
                        <a:rPr lang="en-US" altLang="zh-CN" sz="1400" dirty="0"/>
                        <a:t>Counter</a:t>
                      </a:r>
                      <a:endParaRPr lang="zh-CN" altLang="en-US" sz="1400" dirty="0"/>
                    </a:p>
                  </a:txBody>
                  <a:tcPr anchor="ctr"/>
                </a:tc>
                <a:tc>
                  <a:txBody>
                    <a:bodyPr/>
                    <a:lstStyle/>
                    <a:p>
                      <a:pPr algn="l"/>
                      <a:r>
                        <a:rPr lang="en-US" altLang="zh-CN" sz="1200" kern="1200" dirty="0">
                          <a:solidFill>
                            <a:schemeClr val="dk1"/>
                          </a:solidFill>
                          <a:latin typeface="+mn-lt"/>
                          <a:ea typeface="+mn-ea"/>
                          <a:cs typeface="+mn-cs"/>
                        </a:rPr>
                        <a:t>Metal</a:t>
                      </a:r>
                      <a:r>
                        <a:rPr lang="zh-CN" altLang="en-US" sz="1200" kern="1200" dirty="0">
                          <a:solidFill>
                            <a:schemeClr val="dk1"/>
                          </a:solidFill>
                          <a:latin typeface="+mn-lt"/>
                          <a:ea typeface="+mn-ea"/>
                          <a:cs typeface="+mn-cs"/>
                        </a:rPr>
                        <a:t>和</a:t>
                      </a:r>
                      <a:r>
                        <a:rPr lang="en-US" altLang="zh-CN" sz="1200" kern="1200" dirty="0">
                          <a:solidFill>
                            <a:schemeClr val="dk1"/>
                          </a:solidFill>
                          <a:latin typeface="+mn-lt"/>
                          <a:ea typeface="+mn-ea"/>
                          <a:cs typeface="+mn-cs"/>
                        </a:rPr>
                        <a:t>Vulkan</a:t>
                      </a:r>
                      <a:r>
                        <a:rPr lang="zh-CN" altLang="en-US" sz="1200" kern="1200" dirty="0">
                          <a:solidFill>
                            <a:schemeClr val="dk1"/>
                          </a:solidFill>
                          <a:latin typeface="+mn-lt"/>
                          <a:ea typeface="+mn-ea"/>
                          <a:cs typeface="+mn-cs"/>
                        </a:rPr>
                        <a:t>没有原生的计数器，需要一个小</a:t>
                      </a:r>
                      <a:r>
                        <a:rPr lang="en-US" altLang="zh-CN" sz="1200" kern="1200" dirty="0">
                          <a:solidFill>
                            <a:schemeClr val="dk1"/>
                          </a:solidFill>
                          <a:latin typeface="+mn-lt"/>
                          <a:ea typeface="+mn-ea"/>
                          <a:cs typeface="+mn-cs"/>
                        </a:rPr>
                        <a:t>Buffer</a:t>
                      </a:r>
                      <a:r>
                        <a:rPr lang="zh-CN" altLang="en-US" sz="1200" kern="1200" dirty="0">
                          <a:solidFill>
                            <a:schemeClr val="dk1"/>
                          </a:solidFill>
                          <a:latin typeface="+mn-lt"/>
                          <a:ea typeface="+mn-ea"/>
                          <a:cs typeface="+mn-cs"/>
                        </a:rPr>
                        <a:t>用来计数，</a:t>
                      </a:r>
                      <a:r>
                        <a:rPr lang="en-US" altLang="zh-CN" sz="1200" kern="1200" dirty="0">
                          <a:solidFill>
                            <a:schemeClr val="dk1"/>
                          </a:solidFill>
                          <a:latin typeface="+mn-lt"/>
                          <a:ea typeface="+mn-ea"/>
                          <a:cs typeface="+mn-cs"/>
                        </a:rPr>
                        <a:t>CS</a:t>
                      </a:r>
                      <a:r>
                        <a:rPr lang="zh-CN" altLang="en-US" sz="1200" kern="1200" dirty="0">
                          <a:solidFill>
                            <a:schemeClr val="dk1"/>
                          </a:solidFill>
                          <a:latin typeface="+mn-lt"/>
                          <a:ea typeface="+mn-ea"/>
                          <a:cs typeface="+mn-cs"/>
                        </a:rPr>
                        <a:t>中通过</a:t>
                      </a:r>
                      <a:r>
                        <a:rPr lang="en-US" altLang="zh-CN" sz="1200" kern="1200" dirty="0">
                          <a:solidFill>
                            <a:schemeClr val="dk1"/>
                          </a:solidFill>
                          <a:latin typeface="+mn-lt"/>
                          <a:ea typeface="+mn-ea"/>
                          <a:cs typeface="+mn-cs"/>
                        </a:rPr>
                        <a:t>(Increment/Decrement)Counter</a:t>
                      </a:r>
                      <a:r>
                        <a:rPr lang="zh-CN" altLang="en-US" sz="1200" kern="1200" dirty="0">
                          <a:solidFill>
                            <a:schemeClr val="dk1"/>
                          </a:solidFill>
                          <a:latin typeface="+mn-lt"/>
                          <a:ea typeface="+mn-ea"/>
                          <a:cs typeface="+mn-cs"/>
                        </a:rPr>
                        <a:t>修改</a:t>
                      </a:r>
                      <a:endParaRPr lang="zh-CN" altLang="en-US" sz="1200" dirty="0"/>
                    </a:p>
                  </a:txBody>
                  <a:tcPr anchor="ctr"/>
                </a:tc>
                <a:tc>
                  <a:txBody>
                    <a:bodyPr/>
                    <a:lstStyle/>
                    <a:p>
                      <a:pPr algn="l"/>
                      <a:r>
                        <a:rPr lang="zh-CN" altLang="en-US" sz="1200" dirty="0"/>
                        <a:t>用作</a:t>
                      </a:r>
                      <a:r>
                        <a:rPr lang="en-US" altLang="zh-CN" sz="1200" kern="1200" dirty="0">
                          <a:solidFill>
                            <a:schemeClr val="dk1"/>
                          </a:solidFill>
                          <a:latin typeface="+mn-lt"/>
                          <a:ea typeface="+mn-ea"/>
                          <a:cs typeface="+mn-cs"/>
                        </a:rPr>
                        <a:t>StructuredBuffer</a:t>
                      </a:r>
                      <a:r>
                        <a:rPr lang="zh-CN" altLang="en-US" sz="1200" kern="1200" dirty="0">
                          <a:solidFill>
                            <a:schemeClr val="dk1"/>
                          </a:solidFill>
                          <a:latin typeface="+mn-lt"/>
                          <a:ea typeface="+mn-ea"/>
                          <a:cs typeface="+mn-cs"/>
                        </a:rPr>
                        <a:t>计数</a:t>
                      </a:r>
                      <a:endParaRPr lang="zh-CN" altLang="en-US" sz="1200" dirty="0"/>
                    </a:p>
                  </a:txBody>
                  <a:tcPr anchor="ctr"/>
                </a:tc>
                <a:extLst>
                  <a:ext uri="{0D108BD9-81ED-4DB2-BD59-A6C34878D82A}">
                    <a16:rowId xmlns:a16="http://schemas.microsoft.com/office/drawing/2014/main" val="4145726723"/>
                  </a:ext>
                </a:extLst>
              </a:tr>
              <a:tr h="370840">
                <a:tc>
                  <a:txBody>
                    <a:bodyPr/>
                    <a:lstStyle/>
                    <a:p>
                      <a:pPr algn="ctr"/>
                      <a:r>
                        <a:rPr lang="en-US" altLang="zh-CN" sz="1400" dirty="0"/>
                        <a:t>Constant</a:t>
                      </a:r>
                      <a:endParaRPr lang="zh-CN" altLang="en-US" sz="1400" dirty="0"/>
                    </a:p>
                  </a:txBody>
                  <a:tcPr anchor="ctr"/>
                </a:tc>
                <a:tc>
                  <a:txBody>
                    <a:bodyPr/>
                    <a:lstStyle/>
                    <a:p>
                      <a:pPr algn="l"/>
                      <a:r>
                        <a:rPr lang="zh-CN" altLang="en-US" sz="1200" kern="1200" dirty="0">
                          <a:solidFill>
                            <a:schemeClr val="dk1"/>
                          </a:solidFill>
                          <a:latin typeface="+mn-lt"/>
                          <a:ea typeface="+mn-ea"/>
                          <a:cs typeface="+mn-cs"/>
                        </a:rPr>
                        <a:t>如果需要一个</a:t>
                      </a:r>
                      <a:r>
                        <a:rPr lang="en-US" altLang="zh-CN" sz="1200" kern="1200" dirty="0">
                          <a:solidFill>
                            <a:schemeClr val="dk1"/>
                          </a:solidFill>
                          <a:latin typeface="+mn-lt"/>
                          <a:ea typeface="+mn-ea"/>
                          <a:cs typeface="+mn-cs"/>
                        </a:rPr>
                        <a:t>Structured Constant Buffer</a:t>
                      </a:r>
                      <a:r>
                        <a:rPr lang="zh-CN" altLang="en-US" sz="1200" kern="1200" dirty="0">
                          <a:solidFill>
                            <a:schemeClr val="dk1"/>
                          </a:solidFill>
                          <a:latin typeface="+mn-lt"/>
                          <a:ea typeface="+mn-ea"/>
                          <a:cs typeface="+mn-cs"/>
                        </a:rPr>
                        <a:t>声明的时候还需要添加</a:t>
                      </a:r>
                      <a:r>
                        <a:rPr lang="en-US" altLang="zh-CN" sz="1200" kern="1200" dirty="0">
                          <a:solidFill>
                            <a:schemeClr val="dk1"/>
                          </a:solidFill>
                          <a:latin typeface="+mn-lt"/>
                          <a:ea typeface="+mn-ea"/>
                          <a:cs typeface="+mn-cs"/>
                        </a:rPr>
                        <a:t>ComputeBufferType.Structured</a:t>
                      </a:r>
                      <a:r>
                        <a:rPr lang="zh-CN" altLang="en-US" sz="1200" kern="1200" dirty="0">
                          <a:solidFill>
                            <a:schemeClr val="dk1"/>
                          </a:solidFill>
                          <a:latin typeface="+mn-lt"/>
                          <a:ea typeface="+mn-ea"/>
                          <a:cs typeface="+mn-cs"/>
                        </a:rPr>
                        <a:t>，但是在有些平台（如</a:t>
                      </a:r>
                      <a:r>
                        <a:rPr lang="en-US" altLang="zh-CN" sz="1200" kern="1200" dirty="0">
                          <a:solidFill>
                            <a:schemeClr val="dk1"/>
                          </a:solidFill>
                          <a:latin typeface="+mn-lt"/>
                          <a:ea typeface="+mn-ea"/>
                          <a:cs typeface="+mn-cs"/>
                        </a:rPr>
                        <a:t>DX11</a:t>
                      </a:r>
                      <a:r>
                        <a:rPr lang="zh-CN" altLang="en-US" sz="1200" kern="1200" dirty="0">
                          <a:solidFill>
                            <a:schemeClr val="dk1"/>
                          </a:solidFill>
                          <a:latin typeface="+mn-lt"/>
                          <a:ea typeface="+mn-ea"/>
                          <a:cs typeface="+mn-cs"/>
                        </a:rPr>
                        <a:t>）不支持一个</a:t>
                      </a:r>
                      <a:r>
                        <a:rPr lang="en-US" altLang="zh-CN" sz="1200" kern="1200" dirty="0">
                          <a:solidFill>
                            <a:schemeClr val="dk1"/>
                          </a:solidFill>
                          <a:latin typeface="+mn-lt"/>
                          <a:ea typeface="+mn-ea"/>
                          <a:cs typeface="+mn-cs"/>
                        </a:rPr>
                        <a:t>Buffer</a:t>
                      </a:r>
                      <a:r>
                        <a:rPr lang="zh-CN" altLang="en-US" sz="1200" kern="1200" dirty="0">
                          <a:solidFill>
                            <a:schemeClr val="dk1"/>
                          </a:solidFill>
                          <a:latin typeface="+mn-lt"/>
                          <a:ea typeface="+mn-ea"/>
                          <a:cs typeface="+mn-cs"/>
                        </a:rPr>
                        <a:t>即是</a:t>
                      </a:r>
                      <a:r>
                        <a:rPr lang="en-US" altLang="zh-CN" sz="1200" kern="1200" dirty="0">
                          <a:solidFill>
                            <a:schemeClr val="dk1"/>
                          </a:solidFill>
                          <a:latin typeface="+mn-lt"/>
                          <a:ea typeface="+mn-ea"/>
                          <a:cs typeface="+mn-cs"/>
                        </a:rPr>
                        <a:t>Constant</a:t>
                      </a:r>
                      <a:r>
                        <a:rPr lang="zh-CN" altLang="en-US" sz="1200" kern="1200" dirty="0">
                          <a:solidFill>
                            <a:schemeClr val="dk1"/>
                          </a:solidFill>
                          <a:latin typeface="+mn-lt"/>
                          <a:ea typeface="+mn-ea"/>
                          <a:cs typeface="+mn-cs"/>
                        </a:rPr>
                        <a:t>又是</a:t>
                      </a:r>
                      <a:r>
                        <a:rPr lang="en-US" altLang="zh-CN" sz="1200" kern="1200" dirty="0">
                          <a:solidFill>
                            <a:schemeClr val="dk1"/>
                          </a:solidFill>
                          <a:latin typeface="+mn-lt"/>
                          <a:ea typeface="+mn-ea"/>
                          <a:cs typeface="+mn-cs"/>
                        </a:rPr>
                        <a:t>Structured</a:t>
                      </a:r>
                      <a:endParaRPr lang="zh-CN" altLang="en-US" sz="1200" dirty="0"/>
                    </a:p>
                  </a:txBody>
                  <a:tcPr anchor="ctr"/>
                </a:tc>
                <a:tc>
                  <a:txBody>
                    <a:bodyPr/>
                    <a:lstStyle/>
                    <a:p>
                      <a:pPr algn="l"/>
                      <a:r>
                        <a:rPr lang="en-US" altLang="zh-CN" sz="1200" dirty="0"/>
                        <a:t>M</a:t>
                      </a:r>
                      <a:r>
                        <a:rPr lang="zh-CN" altLang="en-US" sz="1200" dirty="0"/>
                        <a:t>矩阵</a:t>
                      </a:r>
                      <a:r>
                        <a:rPr lang="en-US" altLang="zh-CN" sz="1200" dirty="0"/>
                        <a:t>(UnityPerDraw)</a:t>
                      </a:r>
                      <a:r>
                        <a:rPr lang="zh-CN" altLang="en-US" sz="1200" dirty="0"/>
                        <a:t> </a:t>
                      </a:r>
                      <a:r>
                        <a:rPr lang="en-US" altLang="zh-CN" sz="1200" dirty="0"/>
                        <a:t>VP</a:t>
                      </a:r>
                      <a:r>
                        <a:rPr lang="zh-CN" altLang="en-US" sz="1200" dirty="0"/>
                        <a:t>矩阵</a:t>
                      </a:r>
                      <a:r>
                        <a:rPr lang="en-US" altLang="zh-CN" sz="1200" dirty="0"/>
                        <a:t>(UnityPerFrame)</a:t>
                      </a:r>
                      <a:endParaRPr lang="zh-CN" altLang="en-US" sz="1200" dirty="0"/>
                    </a:p>
                  </a:txBody>
                  <a:tcPr anchor="ctr"/>
                </a:tc>
                <a:extLst>
                  <a:ext uri="{0D108BD9-81ED-4DB2-BD59-A6C34878D82A}">
                    <a16:rowId xmlns:a16="http://schemas.microsoft.com/office/drawing/2014/main" val="1396704049"/>
                  </a:ext>
                </a:extLst>
              </a:tr>
              <a:tr h="370840">
                <a:tc>
                  <a:txBody>
                    <a:bodyPr/>
                    <a:lstStyle/>
                    <a:p>
                      <a:pPr algn="ctr"/>
                      <a:r>
                        <a:rPr lang="en-US" altLang="zh-CN" sz="1400" dirty="0"/>
                        <a:t>Structured(Default)</a:t>
                      </a:r>
                      <a:endParaRPr lang="zh-CN" altLang="en-US" sz="1400" dirty="0"/>
                    </a:p>
                  </a:txBody>
                  <a:tcPr anchor="ctr"/>
                </a:tc>
                <a:tc>
                  <a:txBody>
                    <a:bodyPr/>
                    <a:lstStyle/>
                    <a:p>
                      <a:pPr algn="l"/>
                      <a:r>
                        <a:rPr lang="zh-CN" altLang="en-US" sz="1200" kern="1200" dirty="0">
                          <a:solidFill>
                            <a:schemeClr val="dk1"/>
                          </a:solidFill>
                          <a:latin typeface="+mn-lt"/>
                          <a:ea typeface="+mn-ea"/>
                          <a:cs typeface="+mn-cs"/>
                        </a:rPr>
                        <a:t>对应</a:t>
                      </a:r>
                      <a:r>
                        <a:rPr lang="en-US" altLang="zh-CN" sz="1200" kern="1200" dirty="0">
                          <a:solidFill>
                            <a:schemeClr val="dk1"/>
                          </a:solidFill>
                          <a:latin typeface="+mn-lt"/>
                          <a:ea typeface="+mn-ea"/>
                          <a:cs typeface="+mn-cs"/>
                        </a:rPr>
                        <a:t>HLSL</a:t>
                      </a:r>
                      <a:r>
                        <a:rPr lang="zh-CN" altLang="en-US" sz="1200" kern="1200" dirty="0">
                          <a:solidFill>
                            <a:schemeClr val="dk1"/>
                          </a:solidFill>
                          <a:latin typeface="+mn-lt"/>
                          <a:ea typeface="+mn-ea"/>
                          <a:cs typeface="+mn-cs"/>
                        </a:rPr>
                        <a:t>中的</a:t>
                      </a:r>
                      <a:r>
                        <a:rPr lang="en-US" altLang="zh-CN" sz="1200" kern="1200" dirty="0">
                          <a:solidFill>
                            <a:schemeClr val="dk1"/>
                          </a:solidFill>
                          <a:latin typeface="+mn-lt"/>
                          <a:ea typeface="+mn-ea"/>
                          <a:cs typeface="+mn-cs"/>
                        </a:rPr>
                        <a:t>(RW)StructuredBuffer</a:t>
                      </a:r>
                      <a:r>
                        <a:rPr lang="zh-CN" altLang="en-US" sz="1200" kern="1200" dirty="0">
                          <a:solidFill>
                            <a:schemeClr val="dk1"/>
                          </a:solidFill>
                          <a:latin typeface="+mn-lt"/>
                          <a:ea typeface="+mn-ea"/>
                          <a:cs typeface="+mn-cs"/>
                        </a:rPr>
                        <a:t>，自定义数据结构的</a:t>
                      </a:r>
                      <a:r>
                        <a:rPr lang="en-US" altLang="zh-CN" sz="1200" kern="1200" dirty="0">
                          <a:solidFill>
                            <a:schemeClr val="dk1"/>
                          </a:solidFill>
                          <a:latin typeface="+mn-lt"/>
                          <a:ea typeface="+mn-ea"/>
                          <a:cs typeface="+mn-cs"/>
                        </a:rPr>
                        <a:t>Buffer</a:t>
                      </a:r>
                      <a:endParaRPr lang="zh-CN" altLang="en-US" sz="1200" dirty="0"/>
                    </a:p>
                  </a:txBody>
                  <a:tcPr anchor="ctr"/>
                </a:tc>
                <a:tc>
                  <a:txBody>
                    <a:bodyPr/>
                    <a:lstStyle/>
                    <a:p>
                      <a:pPr algn="l"/>
                      <a:r>
                        <a:rPr lang="en-US" altLang="zh-CN" sz="1200" kern="1200" dirty="0">
                          <a:solidFill>
                            <a:schemeClr val="dk1"/>
                          </a:solidFill>
                          <a:latin typeface="+mn-lt"/>
                          <a:ea typeface="+mn-ea"/>
                          <a:cs typeface="+mn-cs"/>
                        </a:rPr>
                        <a:t>CS-Culling</a:t>
                      </a:r>
                      <a:r>
                        <a:rPr lang="zh-CN" altLang="en-US" sz="1200" kern="1200" dirty="0">
                          <a:solidFill>
                            <a:schemeClr val="dk1"/>
                          </a:solidFill>
                          <a:latin typeface="+mn-lt"/>
                          <a:ea typeface="+mn-ea"/>
                          <a:cs typeface="+mn-cs"/>
                        </a:rPr>
                        <a:t>需要传入的每株草的</a:t>
                      </a:r>
                      <a:r>
                        <a:rPr lang="en-US" altLang="zh-CN" sz="1200" kern="1200" dirty="0">
                          <a:solidFill>
                            <a:schemeClr val="dk1"/>
                          </a:solidFill>
                          <a:latin typeface="+mn-lt"/>
                          <a:ea typeface="+mn-ea"/>
                          <a:cs typeface="+mn-cs"/>
                        </a:rPr>
                        <a:t>TRS</a:t>
                      </a:r>
                      <a:r>
                        <a:rPr lang="zh-CN" altLang="en-US" sz="1200" kern="1200" dirty="0">
                          <a:solidFill>
                            <a:schemeClr val="dk1"/>
                          </a:solidFill>
                          <a:latin typeface="+mn-lt"/>
                          <a:ea typeface="+mn-ea"/>
                          <a:cs typeface="+mn-cs"/>
                        </a:rPr>
                        <a:t>矩阵</a:t>
                      </a:r>
                      <a:endParaRPr lang="zh-CN" altLang="en-US" sz="1200" dirty="0"/>
                    </a:p>
                  </a:txBody>
                  <a:tcPr anchor="ctr"/>
                </a:tc>
                <a:extLst>
                  <a:ext uri="{0D108BD9-81ED-4DB2-BD59-A6C34878D82A}">
                    <a16:rowId xmlns:a16="http://schemas.microsoft.com/office/drawing/2014/main" val="3145824575"/>
                  </a:ext>
                </a:extLst>
              </a:tr>
              <a:tr h="370840">
                <a:tc>
                  <a:txBody>
                    <a:bodyPr/>
                    <a:lstStyle/>
                    <a:p>
                      <a:pPr algn="ctr"/>
                      <a:r>
                        <a:rPr lang="en-US" altLang="zh-CN" sz="1400" dirty="0"/>
                        <a:t>IndirectArguments</a:t>
                      </a:r>
                      <a:endParaRPr lang="zh-CN" altLang="en-US" sz="1400" dirty="0"/>
                    </a:p>
                  </a:txBody>
                  <a:tcPr anchor="ctr"/>
                </a:tc>
                <a:tc>
                  <a:txBody>
                    <a:bodyPr/>
                    <a:lstStyle/>
                    <a:p>
                      <a:pPr algn="l"/>
                      <a:r>
                        <a:rPr lang="zh-CN" altLang="en-US" sz="1200" kern="1200" dirty="0">
                          <a:solidFill>
                            <a:schemeClr val="dk1"/>
                          </a:solidFill>
                          <a:latin typeface="+mn-lt"/>
                          <a:ea typeface="+mn-ea"/>
                          <a:cs typeface="+mn-cs"/>
                        </a:rPr>
                        <a:t>用作 </a:t>
                      </a:r>
                      <a:r>
                        <a:rPr lang="en-US" altLang="zh-CN" sz="1200" kern="1200" dirty="0" err="1">
                          <a:solidFill>
                            <a:schemeClr val="dk1"/>
                          </a:solidFill>
                          <a:latin typeface="+mn-lt"/>
                          <a:ea typeface="+mn-ea"/>
                          <a:cs typeface="+mn-cs"/>
                        </a:rPr>
                        <a:t>Graphics.DrawProceduralIndirect</a:t>
                      </a:r>
                      <a:r>
                        <a:rPr lang="zh-CN" altLang="en-US" sz="1200" kern="1200" dirty="0">
                          <a:solidFill>
                            <a:schemeClr val="dk1"/>
                          </a:solidFill>
                          <a:latin typeface="+mn-lt"/>
                          <a:ea typeface="+mn-ea"/>
                          <a:cs typeface="+mn-cs"/>
                        </a:rPr>
                        <a:t>，</a:t>
                      </a:r>
                      <a:r>
                        <a:rPr lang="en-US" altLang="zh-CN" sz="1200" kern="1200" dirty="0">
                          <a:solidFill>
                            <a:schemeClr val="dk1"/>
                          </a:solidFill>
                          <a:latin typeface="+mn-lt"/>
                          <a:ea typeface="+mn-ea"/>
                          <a:cs typeface="+mn-cs"/>
                        </a:rPr>
                        <a:t>ComputeShader. </a:t>
                      </a:r>
                      <a:r>
                        <a:rPr lang="en-US" altLang="zh-CN" sz="1200" kern="1200" dirty="0" err="1">
                          <a:solidFill>
                            <a:schemeClr val="dk1"/>
                          </a:solidFill>
                          <a:latin typeface="+mn-lt"/>
                          <a:ea typeface="+mn-ea"/>
                          <a:cs typeface="+mn-cs"/>
                        </a:rPr>
                        <a:t>DispatchIndirect</a:t>
                      </a:r>
                      <a:r>
                        <a:rPr lang="zh-CN" altLang="en-US" sz="1200" kern="1200" dirty="0">
                          <a:solidFill>
                            <a:schemeClr val="dk1"/>
                          </a:solidFill>
                          <a:latin typeface="+mn-lt"/>
                          <a:ea typeface="+mn-ea"/>
                          <a:cs typeface="+mn-cs"/>
                        </a:rPr>
                        <a:t>或</a:t>
                      </a:r>
                      <a:r>
                        <a:rPr lang="en-US" altLang="zh-CN" sz="1200" kern="1200" dirty="0" err="1">
                          <a:solidFill>
                            <a:schemeClr val="dk1"/>
                          </a:solidFill>
                          <a:latin typeface="+mn-lt"/>
                          <a:ea typeface="+mn-ea"/>
                          <a:cs typeface="+mn-cs"/>
                        </a:rPr>
                        <a:t>Graphics.DrawMeshInstancedIndirect</a:t>
                      </a:r>
                      <a:r>
                        <a:rPr lang="zh-CN" altLang="en-US" sz="1200" kern="1200" dirty="0">
                          <a:solidFill>
                            <a:schemeClr val="dk1"/>
                          </a:solidFill>
                          <a:latin typeface="+mn-lt"/>
                          <a:ea typeface="+mn-ea"/>
                          <a:cs typeface="+mn-cs"/>
                        </a:rPr>
                        <a:t>这些方法的参数</a:t>
                      </a:r>
                      <a:endParaRPr lang="zh-CN" altLang="en-US" sz="1000" dirty="0"/>
                    </a:p>
                  </a:txBody>
                  <a:tcPr anchor="ctr"/>
                </a:tc>
                <a:tc>
                  <a:txBody>
                    <a:bodyPr/>
                    <a:lstStyle/>
                    <a:p>
                      <a:pPr algn="l"/>
                      <a:r>
                        <a:rPr lang="en-US" altLang="zh-CN" sz="1200" dirty="0"/>
                        <a:t>Unity</a:t>
                      </a:r>
                      <a:r>
                        <a:rPr lang="zh-CN" altLang="en-US" sz="1200" dirty="0"/>
                        <a:t>的</a:t>
                      </a:r>
                      <a:r>
                        <a:rPr lang="en-US" altLang="zh-CN" sz="1200" dirty="0"/>
                        <a:t>Draw </a:t>
                      </a:r>
                      <a:r>
                        <a:rPr lang="en-US" altLang="zh-CN" sz="1200" kern="1200" dirty="0">
                          <a:solidFill>
                            <a:schemeClr val="dk1"/>
                          </a:solidFill>
                          <a:latin typeface="+mn-lt"/>
                          <a:ea typeface="+mn-ea"/>
                          <a:cs typeface="+mn-cs"/>
                        </a:rPr>
                        <a:t>Indirect</a:t>
                      </a:r>
                      <a:r>
                        <a:rPr lang="zh-CN" altLang="en-US" sz="1200" kern="1200" dirty="0">
                          <a:solidFill>
                            <a:schemeClr val="dk1"/>
                          </a:solidFill>
                          <a:latin typeface="+mn-lt"/>
                          <a:ea typeface="+mn-ea"/>
                          <a:cs typeface="+mn-cs"/>
                        </a:rPr>
                        <a:t>传入的</a:t>
                      </a:r>
                      <a:r>
                        <a:rPr lang="en-US" altLang="zh-CN" sz="1200" kern="1200" dirty="0">
                          <a:solidFill>
                            <a:schemeClr val="dk1"/>
                          </a:solidFill>
                          <a:latin typeface="+mn-lt"/>
                          <a:ea typeface="+mn-ea"/>
                          <a:cs typeface="+mn-cs"/>
                        </a:rPr>
                        <a:t>Buffer</a:t>
                      </a:r>
                      <a:endParaRPr lang="zh-CN" altLang="en-US" sz="1200" dirty="0"/>
                    </a:p>
                  </a:txBody>
                  <a:tcPr anchor="ctr"/>
                </a:tc>
                <a:extLst>
                  <a:ext uri="{0D108BD9-81ED-4DB2-BD59-A6C34878D82A}">
                    <a16:rowId xmlns:a16="http://schemas.microsoft.com/office/drawing/2014/main" val="2408827884"/>
                  </a:ext>
                </a:extLst>
              </a:tr>
            </a:tbl>
          </a:graphicData>
        </a:graphic>
      </p:graphicFrame>
      <p:pic>
        <p:nvPicPr>
          <p:cNvPr id="8" name="图片 7">
            <a:extLst>
              <a:ext uri="{FF2B5EF4-FFF2-40B4-BE49-F238E27FC236}">
                <a16:creationId xmlns:a16="http://schemas.microsoft.com/office/drawing/2014/main" id="{B1B1E570-8E43-4CB9-A026-283B3046D62B}"/>
              </a:ext>
            </a:extLst>
          </p:cNvPr>
          <p:cNvPicPr>
            <a:picLocks noChangeAspect="1"/>
          </p:cNvPicPr>
          <p:nvPr/>
        </p:nvPicPr>
        <p:blipFill>
          <a:blip r:embed="rId3"/>
          <a:stretch>
            <a:fillRect/>
          </a:stretch>
        </p:blipFill>
        <p:spPr>
          <a:xfrm>
            <a:off x="6282596" y="205979"/>
            <a:ext cx="2181091" cy="9662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4184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CommandBuffer</a:t>
            </a:r>
          </a:p>
        </p:txBody>
      </p:sp>
      <p:pic>
        <p:nvPicPr>
          <p:cNvPr id="6" name="图片 5">
            <a:extLst>
              <a:ext uri="{FF2B5EF4-FFF2-40B4-BE49-F238E27FC236}">
                <a16:creationId xmlns:a16="http://schemas.microsoft.com/office/drawing/2014/main" id="{921A90BB-AC8D-493B-BD35-95BCAA7AB023}"/>
              </a:ext>
            </a:extLst>
          </p:cNvPr>
          <p:cNvPicPr>
            <a:picLocks noChangeAspect="1"/>
          </p:cNvPicPr>
          <p:nvPr/>
        </p:nvPicPr>
        <p:blipFill>
          <a:blip r:embed="rId3"/>
          <a:stretch>
            <a:fillRect/>
          </a:stretch>
        </p:blipFill>
        <p:spPr>
          <a:xfrm>
            <a:off x="1076705" y="1526209"/>
            <a:ext cx="1838950" cy="2614194"/>
          </a:xfrm>
          <a:prstGeom prst="rect">
            <a:avLst/>
          </a:prstGeom>
          <a:effectLst>
            <a:outerShdw blurRad="63500" sx="102000" sy="102000" algn="ctr" rotWithShape="0">
              <a:prstClr val="black">
                <a:alpha val="40000"/>
              </a:prstClr>
            </a:outerShdw>
          </a:effectLst>
        </p:spPr>
      </p:pic>
      <p:sp>
        <p:nvSpPr>
          <p:cNvPr id="11" name="文本框 10">
            <a:extLst>
              <a:ext uri="{FF2B5EF4-FFF2-40B4-BE49-F238E27FC236}">
                <a16:creationId xmlns:a16="http://schemas.microsoft.com/office/drawing/2014/main" id="{96C52594-2964-4690-A7F1-289F0BB180A6}"/>
              </a:ext>
            </a:extLst>
          </p:cNvPr>
          <p:cNvSpPr txBox="1"/>
          <p:nvPr/>
        </p:nvSpPr>
        <p:spPr>
          <a:xfrm>
            <a:off x="3807058" y="1509629"/>
            <a:ext cx="4610603" cy="2614584"/>
          </a:xfrm>
          <a:prstGeom prst="rect">
            <a:avLst/>
          </a:prstGeom>
          <a:noFill/>
        </p:spPr>
        <p:txBody>
          <a:bodyPr wrap="square" rtlCol="0">
            <a:spAutoFit/>
          </a:bodyPr>
          <a:lstStyle/>
          <a:p>
            <a:r>
              <a:rPr lang="zh-CN" altLang="en-US" dirty="0"/>
              <a:t>只有</a:t>
            </a:r>
            <a:r>
              <a:rPr lang="en-US" altLang="zh-CN" dirty="0" err="1"/>
              <a:t>OnPostRender</a:t>
            </a:r>
            <a:r>
              <a:rPr lang="zh-CN" altLang="en-US" dirty="0"/>
              <a:t>和</a:t>
            </a:r>
            <a:r>
              <a:rPr lang="en-US" altLang="zh-CN" dirty="0" err="1"/>
              <a:t>OnRenderImage</a:t>
            </a:r>
            <a:r>
              <a:rPr lang="zh-CN" altLang="en-US" dirty="0"/>
              <a:t>能够介入</a:t>
            </a:r>
            <a:r>
              <a:rPr lang="en-US" altLang="zh-CN" dirty="0"/>
              <a:t>Build-in Render Pipeline</a:t>
            </a:r>
            <a:r>
              <a:rPr lang="zh-CN" altLang="en-US" dirty="0"/>
              <a:t>，而且只能做最终的屏幕后处理；</a:t>
            </a:r>
            <a:endParaRPr lang="en-US" altLang="zh-CN" dirty="0"/>
          </a:p>
          <a:p>
            <a:endParaRPr lang="en-US" altLang="zh-CN" dirty="0"/>
          </a:p>
          <a:p>
            <a:r>
              <a:rPr lang="en-US" altLang="zh-CN" dirty="0"/>
              <a:t>Unity</a:t>
            </a:r>
            <a:r>
              <a:rPr lang="zh-CN" altLang="en-US" dirty="0"/>
              <a:t>提供了</a:t>
            </a:r>
            <a:r>
              <a:rPr lang="en-US" altLang="zh-CN" dirty="0"/>
              <a:t>CommandBuffer</a:t>
            </a:r>
            <a:r>
              <a:rPr lang="zh-CN" altLang="en-US" dirty="0"/>
              <a:t>便于扩展</a:t>
            </a:r>
            <a:r>
              <a:rPr lang="en-US" altLang="zh-CN" dirty="0"/>
              <a:t>Build-in Render Pipeline</a:t>
            </a:r>
            <a:r>
              <a:rPr lang="zh-CN" altLang="en-US" dirty="0"/>
              <a:t>，通过</a:t>
            </a:r>
            <a:r>
              <a:rPr lang="en-US" altLang="zh-CN" dirty="0" err="1"/>
              <a:t>Camera.AddCommandBuffer</a:t>
            </a:r>
            <a:r>
              <a:rPr lang="en-US" altLang="zh-CN" dirty="0"/>
              <a:t>(</a:t>
            </a:r>
            <a:r>
              <a:rPr lang="en-US" altLang="zh-CN" dirty="0" err="1">
                <a:hlinkClick r:id="rId4">
                  <a:extLst>
                    <a:ext uri="{A12FA001-AC4F-418D-AE19-62706E023703}">
                      <ahyp:hlinkClr xmlns:ahyp="http://schemas.microsoft.com/office/drawing/2018/hyperlinkcolor" val="tx"/>
                    </a:ext>
                  </a:extLst>
                </a:hlinkClick>
              </a:rPr>
              <a:t>Rendering.CameraEvent</a:t>
            </a:r>
            <a:r>
              <a:rPr lang="en-US" altLang="zh-CN" dirty="0"/>
              <a:t> </a:t>
            </a:r>
            <a:r>
              <a:rPr lang="en-US" altLang="zh-CN" dirty="0" err="1"/>
              <a:t>evt</a:t>
            </a:r>
            <a:r>
              <a:rPr lang="en-US" altLang="zh-CN" dirty="0"/>
              <a:t>, </a:t>
            </a:r>
            <a:r>
              <a:rPr lang="en-US" altLang="zh-CN" dirty="0" err="1">
                <a:hlinkClick r:id="rId5">
                  <a:extLst>
                    <a:ext uri="{A12FA001-AC4F-418D-AE19-62706E023703}">
                      <ahyp:hlinkClr xmlns:ahyp="http://schemas.microsoft.com/office/drawing/2018/hyperlinkcolor" val="tx"/>
                    </a:ext>
                  </a:extLst>
                </a:hlinkClick>
              </a:rPr>
              <a:t>Rendering.CommandBuffer</a:t>
            </a:r>
            <a:r>
              <a:rPr lang="en-US" altLang="zh-CN" dirty="0"/>
              <a:t> buffer)</a:t>
            </a:r>
            <a:r>
              <a:rPr lang="zh-CN" altLang="en-US" dirty="0"/>
              <a:t>，可以灵活的介入不同渲染阶段；</a:t>
            </a:r>
          </a:p>
        </p:txBody>
      </p:sp>
      <p:pic>
        <p:nvPicPr>
          <p:cNvPr id="15" name="图片 14">
            <a:extLst>
              <a:ext uri="{FF2B5EF4-FFF2-40B4-BE49-F238E27FC236}">
                <a16:creationId xmlns:a16="http://schemas.microsoft.com/office/drawing/2014/main" id="{E5B72612-332F-42F5-83AA-E5DFFEE25072}"/>
              </a:ext>
            </a:extLst>
          </p:cNvPr>
          <p:cNvPicPr>
            <a:picLocks noChangeAspect="1"/>
          </p:cNvPicPr>
          <p:nvPr/>
        </p:nvPicPr>
        <p:blipFill>
          <a:blip r:embed="rId6"/>
          <a:stretch>
            <a:fillRect/>
          </a:stretch>
        </p:blipFill>
        <p:spPr>
          <a:xfrm>
            <a:off x="604333" y="1388534"/>
            <a:ext cx="2783694" cy="285677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9088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CommandBuffer-</a:t>
            </a:r>
            <a:r>
              <a:rPr lang="en-US" altLang="zh-CN" sz="3200" dirty="0" err="1">
                <a:latin typeface="宋体" panose="02010600030101010101" pitchFamily="2" charset="-122"/>
                <a:ea typeface="宋体" panose="02010600030101010101" pitchFamily="2" charset="-122"/>
              </a:rPr>
              <a:t>FrostedGlass</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511296"/>
          </a:xfrm>
          <a:prstGeom prst="rect">
            <a:avLst/>
          </a:prstGeom>
          <a:noFill/>
        </p:spPr>
        <p:txBody>
          <a:bodyPr wrap="square" rtlCol="0">
            <a:spAutoFit/>
          </a:bodyPr>
          <a:lstStyle/>
          <a:p>
            <a:endParaRPr lang="zh-CN" altLang="en-US" dirty="0"/>
          </a:p>
        </p:txBody>
      </p:sp>
      <p:pic>
        <p:nvPicPr>
          <p:cNvPr id="4" name="图片 3">
            <a:extLst>
              <a:ext uri="{FF2B5EF4-FFF2-40B4-BE49-F238E27FC236}">
                <a16:creationId xmlns:a16="http://schemas.microsoft.com/office/drawing/2014/main" id="{980DC939-5F29-4EC3-802C-43A0A46CDBAC}"/>
              </a:ext>
            </a:extLst>
          </p:cNvPr>
          <p:cNvPicPr>
            <a:picLocks noChangeAspect="1"/>
          </p:cNvPicPr>
          <p:nvPr/>
        </p:nvPicPr>
        <p:blipFill>
          <a:blip r:embed="rId3"/>
          <a:stretch>
            <a:fillRect/>
          </a:stretch>
        </p:blipFill>
        <p:spPr>
          <a:xfrm>
            <a:off x="1920716" y="1423878"/>
            <a:ext cx="5302567" cy="3165340"/>
          </a:xfrm>
          <a:prstGeom prst="rect">
            <a:avLst/>
          </a:prstGeom>
        </p:spPr>
      </p:pic>
      <p:pic>
        <p:nvPicPr>
          <p:cNvPr id="6" name="图片 5">
            <a:extLst>
              <a:ext uri="{FF2B5EF4-FFF2-40B4-BE49-F238E27FC236}">
                <a16:creationId xmlns:a16="http://schemas.microsoft.com/office/drawing/2014/main" id="{7A3751D6-D76C-461A-BFCA-551FCB7898F1}"/>
              </a:ext>
            </a:extLst>
          </p:cNvPr>
          <p:cNvPicPr>
            <a:picLocks noChangeAspect="1"/>
          </p:cNvPicPr>
          <p:nvPr/>
        </p:nvPicPr>
        <p:blipFill>
          <a:blip r:embed="rId4"/>
          <a:stretch>
            <a:fillRect/>
          </a:stretch>
        </p:blipFill>
        <p:spPr>
          <a:xfrm>
            <a:off x="1108263" y="1250900"/>
            <a:ext cx="3539936" cy="3511296"/>
          </a:xfrm>
          <a:prstGeom prst="rect">
            <a:avLst/>
          </a:prstGeom>
        </p:spPr>
      </p:pic>
      <p:pic>
        <p:nvPicPr>
          <p:cNvPr id="8" name="图片 7">
            <a:extLst>
              <a:ext uri="{FF2B5EF4-FFF2-40B4-BE49-F238E27FC236}">
                <a16:creationId xmlns:a16="http://schemas.microsoft.com/office/drawing/2014/main" id="{BA5FABC1-DC4F-4DE7-8D81-A33A716ED256}"/>
              </a:ext>
            </a:extLst>
          </p:cNvPr>
          <p:cNvPicPr>
            <a:picLocks noChangeAspect="1"/>
          </p:cNvPicPr>
          <p:nvPr/>
        </p:nvPicPr>
        <p:blipFill>
          <a:blip r:embed="rId5"/>
          <a:stretch>
            <a:fillRect/>
          </a:stretch>
        </p:blipFill>
        <p:spPr>
          <a:xfrm>
            <a:off x="4906796" y="1839735"/>
            <a:ext cx="2867025" cy="2333625"/>
          </a:xfrm>
          <a:prstGeom prst="rect">
            <a:avLst/>
          </a:prstGeom>
        </p:spPr>
      </p:pic>
    </p:spTree>
    <p:extLst>
      <p:ext uri="{BB962C8B-B14F-4D97-AF65-F5344CB8AC3E}">
        <p14:creationId xmlns:p14="http://schemas.microsoft.com/office/powerpoint/2010/main" val="203723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2851</TotalTime>
  <Words>1188</Words>
  <Application>Microsoft Office PowerPoint</Application>
  <PresentationFormat>全屏显示(16:9)</PresentationFormat>
  <Paragraphs>197</Paragraphs>
  <Slides>33</Slides>
  <Notes>33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33</vt:i4>
      </vt:variant>
    </vt:vector>
  </HeadingPairs>
  <TitlesOfParts>
    <vt:vector size="47" baseType="lpstr">
      <vt:lpstr>-apple-system</vt:lpstr>
      <vt:lpstr>PingFang SC</vt:lpstr>
      <vt:lpstr>Source Han Sans CN</vt:lpstr>
      <vt:lpstr>Source Han Sans CN Light</vt:lpstr>
      <vt:lpstr>Source Han Sans CN Medium</vt:lpstr>
      <vt:lpstr>Source Han Sans CN Normal</vt:lpstr>
      <vt:lpstr>宋体</vt:lpstr>
      <vt:lpstr>微软雅黑 Light</vt:lpstr>
      <vt:lpstr>新宋体</vt:lpstr>
      <vt:lpstr>Arial</vt:lpstr>
      <vt:lpstr>Calibri</vt:lpstr>
      <vt:lpstr>Lato</vt:lpstr>
      <vt:lpstr>Wingdings</vt:lpstr>
      <vt:lpstr>Office Theme</vt:lpstr>
      <vt:lpstr>PowerPoint 演示文稿</vt:lpstr>
      <vt:lpstr>大纲</vt:lpstr>
      <vt:lpstr>Compute Shader</vt:lpstr>
      <vt:lpstr>Unity Compute Shader</vt:lpstr>
      <vt:lpstr>线程组—Thread Group</vt:lpstr>
      <vt:lpstr>线程组—TreadGroup</vt:lpstr>
      <vt:lpstr>ComputeBuffer</vt:lpstr>
      <vt:lpstr>CommandBuffer</vt:lpstr>
      <vt:lpstr>CommandBuffer-FrostedGlass</vt:lpstr>
      <vt:lpstr>GPU Frustum Culling</vt:lpstr>
      <vt:lpstr>GPU Frustum Culling</vt:lpstr>
      <vt:lpstr>GPU Frustum Culling</vt:lpstr>
      <vt:lpstr>GPU Frustum Culling</vt:lpstr>
      <vt:lpstr>GPU Frustum Culling</vt:lpstr>
      <vt:lpstr>Hiz简介</vt:lpstr>
      <vt:lpstr>Hiz</vt:lpstr>
      <vt:lpstr>Hiz</vt:lpstr>
      <vt:lpstr>Hiz—草海</vt:lpstr>
      <vt:lpstr>Hiz—Depth Mipmap</vt:lpstr>
      <vt:lpstr>Hiz-ZBuffer</vt:lpstr>
      <vt:lpstr>Hiz-Mipmap</vt:lpstr>
      <vt:lpstr>Hiz-CS Culling</vt:lpstr>
      <vt:lpstr>Hiz-CS Culling</vt:lpstr>
      <vt:lpstr>Hiz-CS Culling</vt:lpstr>
      <vt:lpstr>Cluster</vt:lpstr>
      <vt:lpstr>GPU Driven Terrain</vt:lpstr>
      <vt:lpstr>GPU Driven Terrain</vt:lpstr>
      <vt:lpstr>GPU Driven Terrain</vt:lpstr>
      <vt:lpstr>GPU Driven Terrain</vt:lpstr>
      <vt:lpstr>GPU Driven Terrain</vt:lpstr>
      <vt:lpstr>GPU Driven Terrain</vt:lpstr>
      <vt:lpstr>GPU Driven Terrain</vt:lpstr>
      <vt:lpstr>GPU Driven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演讲课题</dc:title>
  <dc:creator>Jing di Qian</dc:creator>
  <cp:lastModifiedBy>vip</cp:lastModifiedBy>
  <cp:revision>2106</cp:revision>
  <dcterms:created xsi:type="dcterms:W3CDTF">2015-10-26T14:44:00Z</dcterms:created>
  <dcterms:modified xsi:type="dcterms:W3CDTF">2021-11-08T13:08:40Z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